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0" r:id="rId4"/>
    <p:sldId id="271" r:id="rId5"/>
    <p:sldId id="259" r:id="rId6"/>
    <p:sldId id="286" r:id="rId7"/>
    <p:sldId id="287" r:id="rId8"/>
    <p:sldId id="260" r:id="rId9"/>
    <p:sldId id="288" r:id="rId10"/>
    <p:sldId id="261" r:id="rId11"/>
    <p:sldId id="262" r:id="rId12"/>
    <p:sldId id="272" r:id="rId13"/>
    <p:sldId id="273" r:id="rId14"/>
    <p:sldId id="285" r:id="rId15"/>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78"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BB7FF-5377-40E6-B780-B8715508F08A}" type="doc">
      <dgm:prSet loTypeId="urn:microsoft.com/office/officeart/2005/8/layout/radial1" loCatId="relationship" qsTypeId="urn:microsoft.com/office/officeart/2005/8/quickstyle/simple1" qsCatId="simple" csTypeId="urn:microsoft.com/office/officeart/2005/8/colors/accent1_2" csCatId="accent1" phldr="1"/>
      <dgm:spPr/>
    </dgm:pt>
    <dgm:pt modelId="{0940A2B3-35C2-4E38-8033-C7A94F4639B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Calibri" panose="020F0502020204030204" pitchFamily="34" charset="0"/>
            </a:rPr>
            <a:t>DTN</a:t>
          </a:r>
        </a:p>
      </dgm:t>
    </dgm:pt>
    <dgm:pt modelId="{430F534F-AAAB-4026-9FA0-9C979C3E4302}" type="parTrans" cxnId="{E100BC86-5EB9-43E7-8322-FD906E54D3AA}">
      <dgm:prSet/>
      <dgm:spPr/>
      <dgm:t>
        <a:bodyPr/>
        <a:lstStyle/>
        <a:p>
          <a:endParaRPr lang="fr-FR"/>
        </a:p>
      </dgm:t>
    </dgm:pt>
    <dgm:pt modelId="{EC779547-3F38-4184-B4B6-5E73D0FB6B50}" type="sibTrans" cxnId="{E100BC86-5EB9-43E7-8322-FD906E54D3AA}">
      <dgm:prSet/>
      <dgm:spPr/>
      <dgm:t>
        <a:bodyPr/>
        <a:lstStyle/>
        <a:p>
          <a:endParaRPr lang="fr-FR"/>
        </a:p>
      </dgm:t>
    </dgm:pt>
    <dgm:pt modelId="{E026506F-0550-4C9C-9DF8-F3106EA5F74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alibri" panose="020F0502020204030204" pitchFamily="34" charset="0"/>
            </a:rPr>
            <a:t>Pr</a:t>
          </a:r>
          <a:r>
            <a:rPr kumimoji="0" lang="fr-FR" sz="1400" b="0" i="0" u="none" strike="noStrike" cap="none" normalizeH="0" baseline="0" dirty="0">
              <a:ln>
                <a:noFill/>
              </a:ln>
              <a:solidFill>
                <a:schemeClr val="tx1"/>
              </a:solidFill>
              <a:effectLst/>
              <a:latin typeface="Arial" panose="020B0604020202020204" pitchFamily="34" charset="0"/>
            </a:rPr>
            <a:t>é</a:t>
          </a:r>
          <a:r>
            <a:rPr kumimoji="0" lang="fr-FR" sz="1400" b="0" i="0" u="none" strike="noStrike" cap="none" normalizeH="0" baseline="0" dirty="0">
              <a:ln>
                <a:noFill/>
              </a:ln>
              <a:solidFill>
                <a:schemeClr val="tx1"/>
              </a:solidFill>
              <a:effectLst/>
              <a:latin typeface="Calibri" panose="020F0502020204030204" pitchFamily="34" charset="0"/>
            </a:rPr>
            <a:t>sident</a:t>
          </a:r>
        </a:p>
      </dgm:t>
    </dgm:pt>
    <dgm:pt modelId="{8FA0DD17-0C0B-4CFD-B70E-D46192155ABB}" type="parTrans" cxnId="{9971670D-61ED-4994-BB07-B12D87BA043C}">
      <dgm:prSet/>
      <dgm:spPr/>
      <dgm:t>
        <a:bodyPr/>
        <a:lstStyle/>
        <a:p>
          <a:endParaRPr lang="fr-FR"/>
        </a:p>
      </dgm:t>
    </dgm:pt>
    <dgm:pt modelId="{A29B72C0-71BB-4178-A6B6-188D88BF83C4}" type="sibTrans" cxnId="{9971670D-61ED-4994-BB07-B12D87BA043C}">
      <dgm:prSet/>
      <dgm:spPr/>
      <dgm:t>
        <a:bodyPr/>
        <a:lstStyle/>
        <a:p>
          <a:endParaRPr lang="fr-FR"/>
        </a:p>
      </dgm:t>
    </dgm:pt>
    <dgm:pt modelId="{19CDDB48-A886-4B12-B36F-3ACF67ACAEA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alibri" panose="020F0502020204030204" pitchFamily="34" charset="0"/>
            </a:rPr>
            <a:t>La coordination générale 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alibri" panose="020F0502020204030204" pitchFamily="34" charset="0"/>
            </a:rPr>
            <a:t>3 pôles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alibri" panose="020F0502020204030204" pitchFamily="34" charset="0"/>
            </a:rPr>
            <a:t>P </a:t>
          </a:r>
          <a:r>
            <a:rPr kumimoji="0" lang="fr-FR" sz="1400" b="0" i="0" u="none" strike="noStrike" cap="none" normalizeH="0" baseline="0" dirty="0" err="1">
              <a:ln>
                <a:noFill/>
              </a:ln>
              <a:solidFill>
                <a:schemeClr val="tx1"/>
              </a:solidFill>
              <a:effectLst/>
              <a:latin typeface="Calibri" panose="020F0502020204030204" pitchFamily="34" charset="0"/>
            </a:rPr>
            <a:t>Dév</a:t>
          </a:r>
          <a:r>
            <a:rPr kumimoji="0" lang="fr-FR" sz="1400" b="0" i="0" u="none" strike="noStrike" cap="none" normalizeH="0" baseline="0" dirty="0">
              <a:ln>
                <a:noFill/>
              </a:ln>
              <a:solidFill>
                <a:schemeClr val="tx1"/>
              </a:solidFill>
              <a:effectLst/>
              <a:latin typeface="Calibri" panose="020F0502020204030204" pitchFamily="34" charset="0"/>
            </a:rPr>
            <a:t>;  P HN;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alibri" panose="020F0502020204030204" pitchFamily="34" charset="0"/>
            </a:rPr>
            <a:t>P du Service des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alibri" panose="020F0502020204030204" pitchFamily="34" charset="0"/>
            </a:rPr>
            <a:t>Formations</a:t>
          </a:r>
        </a:p>
      </dgm:t>
    </dgm:pt>
    <dgm:pt modelId="{061FC9CC-D36C-43B2-B10B-9ACBD3B3B8C5}" type="parTrans" cxnId="{75486EEA-CFDD-4D25-B284-4302F533E643}">
      <dgm:prSet/>
      <dgm:spPr/>
      <dgm:t>
        <a:bodyPr/>
        <a:lstStyle/>
        <a:p>
          <a:endParaRPr lang="fr-FR" dirty="0"/>
        </a:p>
      </dgm:t>
    </dgm:pt>
    <dgm:pt modelId="{50DC53F6-7DC5-4976-ABBB-AB0FB1D52BCC}" type="sibTrans" cxnId="{75486EEA-CFDD-4D25-B284-4302F533E643}">
      <dgm:prSet/>
      <dgm:spPr/>
      <dgm:t>
        <a:bodyPr/>
        <a:lstStyle/>
        <a:p>
          <a:endParaRPr lang="fr-FR"/>
        </a:p>
      </dgm:t>
    </dgm:pt>
    <dgm:pt modelId="{0F16ACA2-EEEA-4BA0-9069-19C6883F27C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alibri" panose="020F0502020204030204" pitchFamily="34" charset="0"/>
            </a:rPr>
            <a:t>Structures d</a:t>
          </a:r>
          <a:r>
            <a:rPr kumimoji="0" lang="fr-FR" sz="1400" b="0" i="0" u="none" strike="noStrike" cap="none" normalizeH="0" baseline="0" dirty="0">
              <a:ln>
                <a:noFill/>
              </a:ln>
              <a:solidFill>
                <a:schemeClr val="tx1"/>
              </a:solidFill>
              <a:effectLst/>
              <a:latin typeface="Arial" panose="020B0604020202020204" pitchFamily="34" charset="0"/>
            </a:rPr>
            <a:t>é</a:t>
          </a:r>
          <a:r>
            <a:rPr kumimoji="0" lang="fr-FR" sz="1400" b="0" i="0" u="none" strike="noStrike" cap="none" normalizeH="0" baseline="0" dirty="0">
              <a:ln>
                <a:noFill/>
              </a:ln>
              <a:solidFill>
                <a:schemeClr val="tx1"/>
              </a:solidFill>
              <a:effectLst/>
              <a:latin typeface="Calibri" panose="020F0502020204030204" pitchFamily="34" charset="0"/>
            </a:rPr>
            <a:t>concentr</a:t>
          </a:r>
          <a:r>
            <a:rPr kumimoji="0" lang="fr-FR" sz="1400" b="0" i="0" u="none" strike="noStrike" cap="none" normalizeH="0" baseline="0" dirty="0">
              <a:ln>
                <a:noFill/>
              </a:ln>
              <a:solidFill>
                <a:schemeClr val="tx1"/>
              </a:solidFill>
              <a:effectLst/>
              <a:latin typeface="Arial" panose="020B0604020202020204" pitchFamily="34" charset="0"/>
            </a:rPr>
            <a:t>é</a:t>
          </a:r>
          <a:r>
            <a:rPr kumimoji="0" lang="fr-FR" sz="1400" b="0" i="0" u="none" strike="noStrike" cap="none" normalizeH="0" baseline="0" dirty="0">
              <a:ln>
                <a:noFill/>
              </a:ln>
              <a:solidFill>
                <a:schemeClr val="tx1"/>
              </a:solidFill>
              <a:effectLst/>
              <a:latin typeface="Calibri" panose="020F0502020204030204" pitchFamily="34" charset="0"/>
            </a:rPr>
            <a: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alibri" panose="020F0502020204030204" pitchFamily="34" charset="0"/>
            </a:rPr>
            <a:t>CR, CD, Clubs</a:t>
          </a:r>
        </a:p>
      </dgm:t>
    </dgm:pt>
    <dgm:pt modelId="{3F2C15D9-679D-4889-A7FA-1D8620BCA46D}" type="parTrans" cxnId="{EAAA39DC-8DC6-4263-B670-E66E8F9551E4}">
      <dgm:prSet/>
      <dgm:spPr/>
      <dgm:t>
        <a:bodyPr/>
        <a:lstStyle/>
        <a:p>
          <a:endParaRPr lang="fr-FR"/>
        </a:p>
      </dgm:t>
    </dgm:pt>
    <dgm:pt modelId="{A2D3217A-AEDE-4DD2-90AD-C5A9B37B8BC0}" type="sibTrans" cxnId="{EAAA39DC-8DC6-4263-B670-E66E8F9551E4}">
      <dgm:prSet/>
      <dgm:spPr/>
      <dgm:t>
        <a:bodyPr/>
        <a:lstStyle/>
        <a:p>
          <a:endParaRPr lang="fr-FR"/>
        </a:p>
      </dgm:t>
    </dgm:pt>
    <dgm:pt modelId="{00C960F3-F61F-45C1-A6AE-E415143854C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alibri" panose="020F0502020204030204" pitchFamily="34" charset="0"/>
            </a:rPr>
            <a:t>Membres du comit</a:t>
          </a:r>
          <a:r>
            <a:rPr kumimoji="0" lang="fr-FR" sz="1400" b="0" i="0" u="none" strike="noStrike" cap="none" normalizeH="0" baseline="0" dirty="0">
              <a:ln>
                <a:noFill/>
              </a:ln>
              <a:solidFill>
                <a:schemeClr val="tx1"/>
              </a:solidFill>
              <a:effectLst/>
              <a:latin typeface="Arial" panose="020B0604020202020204" pitchFamily="34" charset="0"/>
            </a:rPr>
            <a:t>é</a:t>
          </a:r>
          <a:r>
            <a:rPr kumimoji="0" lang="fr-FR" sz="1400" b="0" i="0" u="none" strike="noStrike" cap="none" normalizeH="0" baseline="0" dirty="0">
              <a:ln>
                <a:noFill/>
              </a:ln>
              <a:solidFill>
                <a:schemeClr val="tx1"/>
              </a:solidFill>
              <a:effectLst/>
              <a:latin typeface="Calibri" panose="020F0502020204030204" pitchFamily="34" charset="0"/>
            </a:rPr>
            <a:t> directeur</a:t>
          </a:r>
        </a:p>
      </dgm:t>
    </dgm:pt>
    <dgm:pt modelId="{3B28FFD2-00E5-47C9-A9E9-4DABC7DCA052}" type="parTrans" cxnId="{36D1DD04-93C1-4F36-BADE-388D4D4D13DA}">
      <dgm:prSet/>
      <dgm:spPr/>
      <dgm:t>
        <a:bodyPr/>
        <a:lstStyle/>
        <a:p>
          <a:endParaRPr lang="fr-FR"/>
        </a:p>
      </dgm:t>
    </dgm:pt>
    <dgm:pt modelId="{339A921D-CF0B-4879-8E70-E777D148BC1A}" type="sibTrans" cxnId="{36D1DD04-93C1-4F36-BADE-388D4D4D13DA}">
      <dgm:prSet/>
      <dgm:spPr/>
      <dgm:t>
        <a:bodyPr/>
        <a:lstStyle/>
        <a:p>
          <a:endParaRPr lang="fr-FR"/>
        </a:p>
      </dgm:t>
    </dgm:pt>
    <dgm:pt modelId="{C9A307BC-E9AB-4813-BB1F-BB5BD7DF0F1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alibri" panose="020F0502020204030204" pitchFamily="34" charset="0"/>
            </a:rPr>
            <a:t>Commissions Nationales </a:t>
          </a:r>
        </a:p>
      </dgm:t>
    </dgm:pt>
    <dgm:pt modelId="{6B5D2AF2-CDE9-4E7B-92B1-88E9ADAE7D6F}" type="parTrans" cxnId="{47D9D264-2F83-40A8-8192-32C16EF480F5}">
      <dgm:prSet/>
      <dgm:spPr/>
      <dgm:t>
        <a:bodyPr/>
        <a:lstStyle/>
        <a:p>
          <a:endParaRPr lang="fr-FR"/>
        </a:p>
      </dgm:t>
    </dgm:pt>
    <dgm:pt modelId="{12B94643-7351-43E3-B20B-C068682E48A6}" type="sibTrans" cxnId="{47D9D264-2F83-40A8-8192-32C16EF480F5}">
      <dgm:prSet/>
      <dgm:spPr/>
      <dgm:t>
        <a:bodyPr/>
        <a:lstStyle/>
        <a:p>
          <a:endParaRPr lang="fr-FR"/>
        </a:p>
      </dgm:t>
    </dgm:pt>
    <dgm:pt modelId="{5B73E7D4-B00E-4072-874B-C23C9417651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err="1">
              <a:ln>
                <a:noFill/>
              </a:ln>
              <a:solidFill>
                <a:schemeClr val="tx1"/>
              </a:solidFill>
              <a:effectLst/>
              <a:latin typeface="Calibri" panose="020F0502020204030204" pitchFamily="34" charset="0"/>
            </a:rPr>
            <a:t>Vices-Pr</a:t>
          </a:r>
          <a:r>
            <a:rPr kumimoji="0" lang="fr-FR" sz="1400" b="0" i="0" u="none" strike="noStrike" cap="none" normalizeH="0" baseline="0" dirty="0" err="1">
              <a:ln>
                <a:noFill/>
              </a:ln>
              <a:solidFill>
                <a:schemeClr val="tx1"/>
              </a:solidFill>
              <a:effectLst/>
              <a:latin typeface="Arial" panose="020B0604020202020204" pitchFamily="34" charset="0"/>
            </a:rPr>
            <a:t>é</a:t>
          </a:r>
          <a:r>
            <a:rPr kumimoji="0" lang="fr-FR" sz="1400" b="0" i="0" u="none" strike="noStrike" cap="none" normalizeH="0" baseline="0" dirty="0" err="1">
              <a:ln>
                <a:noFill/>
              </a:ln>
              <a:solidFill>
                <a:schemeClr val="tx1"/>
              </a:solidFill>
              <a:effectLst/>
              <a:latin typeface="Calibri" panose="020F0502020204030204" pitchFamily="34" charset="0"/>
            </a:rPr>
            <a:t>sidents</a:t>
          </a:r>
          <a:endParaRPr kumimoji="0" lang="fr-FR" sz="1400" b="0" i="0" u="none" strike="noStrike" cap="none" normalizeH="0" baseline="0" dirty="0">
            <a:ln>
              <a:noFill/>
            </a:ln>
            <a:solidFill>
              <a:schemeClr val="tx1"/>
            </a:solidFill>
            <a:effectLst/>
            <a:latin typeface="Calibri" panose="020F0502020204030204" pitchFamily="34" charset="0"/>
          </a:endParaRPr>
        </a:p>
      </dgm:t>
    </dgm:pt>
    <dgm:pt modelId="{4F532583-4F8A-4184-AE29-5C53E9BA36FC}" type="parTrans" cxnId="{891CC0B1-FD56-4447-A970-EE5E05CF7425}">
      <dgm:prSet/>
      <dgm:spPr/>
      <dgm:t>
        <a:bodyPr/>
        <a:lstStyle/>
        <a:p>
          <a:endParaRPr lang="fr-FR"/>
        </a:p>
      </dgm:t>
    </dgm:pt>
    <dgm:pt modelId="{297CAA29-7795-488E-8F74-DC96C0E311FF}" type="sibTrans" cxnId="{891CC0B1-FD56-4447-A970-EE5E05CF7425}">
      <dgm:prSet/>
      <dgm:spPr/>
      <dgm:t>
        <a:bodyPr/>
        <a:lstStyle/>
        <a:p>
          <a:endParaRPr lang="fr-FR"/>
        </a:p>
      </dgm:t>
    </dgm:pt>
    <dgm:pt modelId="{7908487B-3179-456C-83F4-A6A60F062FC8}" type="pres">
      <dgm:prSet presAssocID="{0E1BB7FF-5377-40E6-B780-B8715508F08A}" presName="cycle" presStyleCnt="0">
        <dgm:presLayoutVars>
          <dgm:chMax val="1"/>
          <dgm:dir/>
          <dgm:animLvl val="ctr"/>
          <dgm:resizeHandles val="exact"/>
        </dgm:presLayoutVars>
      </dgm:prSet>
      <dgm:spPr/>
    </dgm:pt>
    <dgm:pt modelId="{A82158F0-12F1-4E2B-9E31-491C2DAECFBE}" type="pres">
      <dgm:prSet presAssocID="{0940A2B3-35C2-4E38-8033-C7A94F4639B1}" presName="centerShape" presStyleLbl="node0" presStyleIdx="0" presStyleCnt="1" custScaleX="112879" custScaleY="112884"/>
      <dgm:spPr/>
    </dgm:pt>
    <dgm:pt modelId="{E76E4129-C512-46C3-8121-725F7322FC07}" type="pres">
      <dgm:prSet presAssocID="{8FA0DD17-0C0B-4CFD-B70E-D46192155ABB}" presName="Name9" presStyleLbl="parChTrans1D2" presStyleIdx="0" presStyleCnt="6"/>
      <dgm:spPr/>
    </dgm:pt>
    <dgm:pt modelId="{166E3A69-F969-4668-8F36-B52F59C097C5}" type="pres">
      <dgm:prSet presAssocID="{8FA0DD17-0C0B-4CFD-B70E-D46192155ABB}" presName="connTx" presStyleLbl="parChTrans1D2" presStyleIdx="0" presStyleCnt="6"/>
      <dgm:spPr/>
    </dgm:pt>
    <dgm:pt modelId="{FDC1F233-53C2-4338-866C-C73B62F17776}" type="pres">
      <dgm:prSet presAssocID="{E026506F-0550-4C9C-9DF8-F3106EA5F742}" presName="node" presStyleLbl="node1" presStyleIdx="0" presStyleCnt="6" custScaleX="120010" custScaleY="112626">
        <dgm:presLayoutVars>
          <dgm:bulletEnabled val="1"/>
        </dgm:presLayoutVars>
      </dgm:prSet>
      <dgm:spPr/>
    </dgm:pt>
    <dgm:pt modelId="{12DAFDA7-FA49-467C-99F7-A001DA52D886}" type="pres">
      <dgm:prSet presAssocID="{061FC9CC-D36C-43B2-B10B-9ACBD3B3B8C5}" presName="Name9" presStyleLbl="parChTrans1D2" presStyleIdx="1" presStyleCnt="6"/>
      <dgm:spPr/>
    </dgm:pt>
    <dgm:pt modelId="{CA8E92FB-8C6A-47A6-9335-F6706E36DA26}" type="pres">
      <dgm:prSet presAssocID="{061FC9CC-D36C-43B2-B10B-9ACBD3B3B8C5}" presName="connTx" presStyleLbl="parChTrans1D2" presStyleIdx="1" presStyleCnt="6"/>
      <dgm:spPr/>
    </dgm:pt>
    <dgm:pt modelId="{FABF2E51-1464-4B98-9EA5-E6439F715525}" type="pres">
      <dgm:prSet presAssocID="{19CDDB48-A886-4B12-B36F-3ACF67ACAEA7}" presName="node" presStyleLbl="node1" presStyleIdx="1" presStyleCnt="6" custScaleX="135184" custScaleY="123522">
        <dgm:presLayoutVars>
          <dgm:bulletEnabled val="1"/>
        </dgm:presLayoutVars>
      </dgm:prSet>
      <dgm:spPr/>
    </dgm:pt>
    <dgm:pt modelId="{89099530-360A-4CDD-9A36-2A72A38806CC}" type="pres">
      <dgm:prSet presAssocID="{3F2C15D9-679D-4889-A7FA-1D8620BCA46D}" presName="Name9" presStyleLbl="parChTrans1D2" presStyleIdx="2" presStyleCnt="6"/>
      <dgm:spPr/>
    </dgm:pt>
    <dgm:pt modelId="{9C2F3195-78DA-498F-9E1D-C91B98E36E2F}" type="pres">
      <dgm:prSet presAssocID="{3F2C15D9-679D-4889-A7FA-1D8620BCA46D}" presName="connTx" presStyleLbl="parChTrans1D2" presStyleIdx="2" presStyleCnt="6"/>
      <dgm:spPr/>
    </dgm:pt>
    <dgm:pt modelId="{5951DA42-53CF-4171-8112-B1FBD5FF83AA}" type="pres">
      <dgm:prSet presAssocID="{0F16ACA2-EEEA-4BA0-9069-19C6883F27C3}" presName="node" presStyleLbl="node1" presStyleIdx="2" presStyleCnt="6" custScaleX="121170" custScaleY="102382">
        <dgm:presLayoutVars>
          <dgm:bulletEnabled val="1"/>
        </dgm:presLayoutVars>
      </dgm:prSet>
      <dgm:spPr/>
    </dgm:pt>
    <dgm:pt modelId="{ED1F448E-1F59-4A33-BFA6-5BAEE38F608C}" type="pres">
      <dgm:prSet presAssocID="{3B28FFD2-00E5-47C9-A9E9-4DABC7DCA052}" presName="Name9" presStyleLbl="parChTrans1D2" presStyleIdx="3" presStyleCnt="6"/>
      <dgm:spPr/>
    </dgm:pt>
    <dgm:pt modelId="{AEF2D5D3-BBB9-4BBA-A564-144D29AC7A8D}" type="pres">
      <dgm:prSet presAssocID="{3B28FFD2-00E5-47C9-A9E9-4DABC7DCA052}" presName="connTx" presStyleLbl="parChTrans1D2" presStyleIdx="3" presStyleCnt="6"/>
      <dgm:spPr/>
    </dgm:pt>
    <dgm:pt modelId="{73689E17-6FF6-4AFC-8D95-517A49C0A007}" type="pres">
      <dgm:prSet presAssocID="{00C960F3-F61F-45C1-A6AE-E415143854C7}" presName="node" presStyleLbl="node1" presStyleIdx="3" presStyleCnt="6" custScaleX="117111" custScaleY="108289">
        <dgm:presLayoutVars>
          <dgm:bulletEnabled val="1"/>
        </dgm:presLayoutVars>
      </dgm:prSet>
      <dgm:spPr/>
    </dgm:pt>
    <dgm:pt modelId="{B9F1B748-DFB6-483F-A25E-85DA2E825D48}" type="pres">
      <dgm:prSet presAssocID="{6B5D2AF2-CDE9-4E7B-92B1-88E9ADAE7D6F}" presName="Name9" presStyleLbl="parChTrans1D2" presStyleIdx="4" presStyleCnt="6"/>
      <dgm:spPr/>
    </dgm:pt>
    <dgm:pt modelId="{1AA0FFA1-E052-49DD-97A8-F9F4EBC55992}" type="pres">
      <dgm:prSet presAssocID="{6B5D2AF2-CDE9-4E7B-92B1-88E9ADAE7D6F}" presName="connTx" presStyleLbl="parChTrans1D2" presStyleIdx="4" presStyleCnt="6"/>
      <dgm:spPr/>
    </dgm:pt>
    <dgm:pt modelId="{A66C653F-0C18-4B14-9AA2-EE32C4444949}" type="pres">
      <dgm:prSet presAssocID="{C9A307BC-E9AB-4813-BB1F-BB5BD7DF0F19}" presName="node" presStyleLbl="node1" presStyleIdx="4" presStyleCnt="6" custScaleX="125084" custScaleY="115484">
        <dgm:presLayoutVars>
          <dgm:bulletEnabled val="1"/>
        </dgm:presLayoutVars>
      </dgm:prSet>
      <dgm:spPr/>
    </dgm:pt>
    <dgm:pt modelId="{D8A26BBE-DEAF-4179-8235-3D4C6D8C3951}" type="pres">
      <dgm:prSet presAssocID="{4F532583-4F8A-4184-AE29-5C53E9BA36FC}" presName="Name9" presStyleLbl="parChTrans1D2" presStyleIdx="5" presStyleCnt="6"/>
      <dgm:spPr/>
    </dgm:pt>
    <dgm:pt modelId="{C6AFA660-3DA2-4155-83C3-5F47942AB682}" type="pres">
      <dgm:prSet presAssocID="{4F532583-4F8A-4184-AE29-5C53E9BA36FC}" presName="connTx" presStyleLbl="parChTrans1D2" presStyleIdx="5" presStyleCnt="6"/>
      <dgm:spPr/>
    </dgm:pt>
    <dgm:pt modelId="{FC4E38F0-D171-4BD4-BFC1-F39D80DE13C0}" type="pres">
      <dgm:prSet presAssocID="{5B73E7D4-B00E-4072-874B-C23C94176514}" presName="node" presStyleLbl="node1" presStyleIdx="5" presStyleCnt="6" custScaleX="125551" custScaleY="116951">
        <dgm:presLayoutVars>
          <dgm:bulletEnabled val="1"/>
        </dgm:presLayoutVars>
      </dgm:prSet>
      <dgm:spPr/>
    </dgm:pt>
  </dgm:ptLst>
  <dgm:cxnLst>
    <dgm:cxn modelId="{309FEE00-8F97-4142-8299-3882170B8116}" type="presOf" srcId="{8FA0DD17-0C0B-4CFD-B70E-D46192155ABB}" destId="{E76E4129-C512-46C3-8121-725F7322FC07}" srcOrd="0" destOrd="0" presId="urn:microsoft.com/office/officeart/2005/8/layout/radial1"/>
    <dgm:cxn modelId="{36D1DD04-93C1-4F36-BADE-388D4D4D13DA}" srcId="{0940A2B3-35C2-4E38-8033-C7A94F4639B1}" destId="{00C960F3-F61F-45C1-A6AE-E415143854C7}" srcOrd="3" destOrd="0" parTransId="{3B28FFD2-00E5-47C9-A9E9-4DABC7DCA052}" sibTransId="{339A921D-CF0B-4879-8E70-E777D148BC1A}"/>
    <dgm:cxn modelId="{9971670D-61ED-4994-BB07-B12D87BA043C}" srcId="{0940A2B3-35C2-4E38-8033-C7A94F4639B1}" destId="{E026506F-0550-4C9C-9DF8-F3106EA5F742}" srcOrd="0" destOrd="0" parTransId="{8FA0DD17-0C0B-4CFD-B70E-D46192155ABB}" sibTransId="{A29B72C0-71BB-4178-A6B6-188D88BF83C4}"/>
    <dgm:cxn modelId="{2088381F-3777-4F12-B56E-86B544256057}" type="presOf" srcId="{3B28FFD2-00E5-47C9-A9E9-4DABC7DCA052}" destId="{AEF2D5D3-BBB9-4BBA-A564-144D29AC7A8D}" srcOrd="1" destOrd="0" presId="urn:microsoft.com/office/officeart/2005/8/layout/radial1"/>
    <dgm:cxn modelId="{DC31FF28-CF82-4CBB-ADE9-2E3059DF1FFF}" type="presOf" srcId="{0E1BB7FF-5377-40E6-B780-B8715508F08A}" destId="{7908487B-3179-456C-83F4-A6A60F062FC8}" srcOrd="0" destOrd="0" presId="urn:microsoft.com/office/officeart/2005/8/layout/radial1"/>
    <dgm:cxn modelId="{FD108E35-2F8D-45D4-8F5A-AB356CCBDD75}" type="presOf" srcId="{0F16ACA2-EEEA-4BA0-9069-19C6883F27C3}" destId="{5951DA42-53CF-4171-8112-B1FBD5FF83AA}" srcOrd="0" destOrd="0" presId="urn:microsoft.com/office/officeart/2005/8/layout/radial1"/>
    <dgm:cxn modelId="{FA99EF3C-AE63-43CA-BD0B-DC4881B49A57}" type="presOf" srcId="{E026506F-0550-4C9C-9DF8-F3106EA5F742}" destId="{FDC1F233-53C2-4338-866C-C73B62F17776}" srcOrd="0" destOrd="0" presId="urn:microsoft.com/office/officeart/2005/8/layout/radial1"/>
    <dgm:cxn modelId="{B125F75B-CB31-47F0-A0AA-C859DA7A3052}" type="presOf" srcId="{3B28FFD2-00E5-47C9-A9E9-4DABC7DCA052}" destId="{ED1F448E-1F59-4A33-BFA6-5BAEE38F608C}" srcOrd="0" destOrd="0" presId="urn:microsoft.com/office/officeart/2005/8/layout/radial1"/>
    <dgm:cxn modelId="{47D9D264-2F83-40A8-8192-32C16EF480F5}" srcId="{0940A2B3-35C2-4E38-8033-C7A94F4639B1}" destId="{C9A307BC-E9AB-4813-BB1F-BB5BD7DF0F19}" srcOrd="4" destOrd="0" parTransId="{6B5D2AF2-CDE9-4E7B-92B1-88E9ADAE7D6F}" sibTransId="{12B94643-7351-43E3-B20B-C068682E48A6}"/>
    <dgm:cxn modelId="{20ADD045-EAA1-48D8-86AB-D0DD55CF5FAC}" type="presOf" srcId="{3F2C15D9-679D-4889-A7FA-1D8620BCA46D}" destId="{89099530-360A-4CDD-9A36-2A72A38806CC}" srcOrd="0" destOrd="0" presId="urn:microsoft.com/office/officeart/2005/8/layout/radial1"/>
    <dgm:cxn modelId="{1D0BCD6C-1666-4929-A767-8E49224D17DC}" type="presOf" srcId="{6B5D2AF2-CDE9-4E7B-92B1-88E9ADAE7D6F}" destId="{B9F1B748-DFB6-483F-A25E-85DA2E825D48}" srcOrd="0" destOrd="0" presId="urn:microsoft.com/office/officeart/2005/8/layout/radial1"/>
    <dgm:cxn modelId="{7A1ECB74-2AC7-49D8-8291-105EA26E63E3}" type="presOf" srcId="{19CDDB48-A886-4B12-B36F-3ACF67ACAEA7}" destId="{FABF2E51-1464-4B98-9EA5-E6439F715525}" srcOrd="0" destOrd="0" presId="urn:microsoft.com/office/officeart/2005/8/layout/radial1"/>
    <dgm:cxn modelId="{7A0E4378-E81C-4966-BE7F-AA96FFA9653E}" type="presOf" srcId="{4F532583-4F8A-4184-AE29-5C53E9BA36FC}" destId="{D8A26BBE-DEAF-4179-8235-3D4C6D8C3951}" srcOrd="0" destOrd="0" presId="urn:microsoft.com/office/officeart/2005/8/layout/radial1"/>
    <dgm:cxn modelId="{531A9F7B-DF0A-41DD-B7AB-6ADDFA7B36F3}" type="presOf" srcId="{8FA0DD17-0C0B-4CFD-B70E-D46192155ABB}" destId="{166E3A69-F969-4668-8F36-B52F59C097C5}" srcOrd="1" destOrd="0" presId="urn:microsoft.com/office/officeart/2005/8/layout/radial1"/>
    <dgm:cxn modelId="{FE83FC7E-B574-4A9D-8503-9BBEDE80BD3B}" type="presOf" srcId="{0940A2B3-35C2-4E38-8033-C7A94F4639B1}" destId="{A82158F0-12F1-4E2B-9E31-491C2DAECFBE}" srcOrd="0" destOrd="0" presId="urn:microsoft.com/office/officeart/2005/8/layout/radial1"/>
    <dgm:cxn modelId="{542F757F-B9FC-4567-93B8-B5DAA8C7AC18}" type="presOf" srcId="{4F532583-4F8A-4184-AE29-5C53E9BA36FC}" destId="{C6AFA660-3DA2-4155-83C3-5F47942AB682}" srcOrd="1" destOrd="0" presId="urn:microsoft.com/office/officeart/2005/8/layout/radial1"/>
    <dgm:cxn modelId="{692C6383-51C3-4F5D-9DBE-C02771472B85}" type="presOf" srcId="{00C960F3-F61F-45C1-A6AE-E415143854C7}" destId="{73689E17-6FF6-4AFC-8D95-517A49C0A007}" srcOrd="0" destOrd="0" presId="urn:microsoft.com/office/officeart/2005/8/layout/radial1"/>
    <dgm:cxn modelId="{E100BC86-5EB9-43E7-8322-FD906E54D3AA}" srcId="{0E1BB7FF-5377-40E6-B780-B8715508F08A}" destId="{0940A2B3-35C2-4E38-8033-C7A94F4639B1}" srcOrd="0" destOrd="0" parTransId="{430F534F-AAAB-4026-9FA0-9C979C3E4302}" sibTransId="{EC779547-3F38-4184-B4B6-5E73D0FB6B50}"/>
    <dgm:cxn modelId="{891CC0B1-FD56-4447-A970-EE5E05CF7425}" srcId="{0940A2B3-35C2-4E38-8033-C7A94F4639B1}" destId="{5B73E7D4-B00E-4072-874B-C23C94176514}" srcOrd="5" destOrd="0" parTransId="{4F532583-4F8A-4184-AE29-5C53E9BA36FC}" sibTransId="{297CAA29-7795-488E-8F74-DC96C0E311FF}"/>
    <dgm:cxn modelId="{A75696BE-1F3D-48ED-9944-9F27C6489A9F}" type="presOf" srcId="{5B73E7D4-B00E-4072-874B-C23C94176514}" destId="{FC4E38F0-D171-4BD4-BFC1-F39D80DE13C0}" srcOrd="0" destOrd="0" presId="urn:microsoft.com/office/officeart/2005/8/layout/radial1"/>
    <dgm:cxn modelId="{54D729BF-5778-48D6-AD0E-840337584482}" type="presOf" srcId="{061FC9CC-D36C-43B2-B10B-9ACBD3B3B8C5}" destId="{CA8E92FB-8C6A-47A6-9335-F6706E36DA26}" srcOrd="1" destOrd="0" presId="urn:microsoft.com/office/officeart/2005/8/layout/radial1"/>
    <dgm:cxn modelId="{EAAA39DC-8DC6-4263-B670-E66E8F9551E4}" srcId="{0940A2B3-35C2-4E38-8033-C7A94F4639B1}" destId="{0F16ACA2-EEEA-4BA0-9069-19C6883F27C3}" srcOrd="2" destOrd="0" parTransId="{3F2C15D9-679D-4889-A7FA-1D8620BCA46D}" sibTransId="{A2D3217A-AEDE-4DD2-90AD-C5A9B37B8BC0}"/>
    <dgm:cxn modelId="{AE7686DC-4949-4C31-B6A8-0929C1C2871D}" type="presOf" srcId="{6B5D2AF2-CDE9-4E7B-92B1-88E9ADAE7D6F}" destId="{1AA0FFA1-E052-49DD-97A8-F9F4EBC55992}" srcOrd="1" destOrd="0" presId="urn:microsoft.com/office/officeart/2005/8/layout/radial1"/>
    <dgm:cxn modelId="{430184E1-2425-4667-A71D-1E7FC51565AB}" type="presOf" srcId="{061FC9CC-D36C-43B2-B10B-9ACBD3B3B8C5}" destId="{12DAFDA7-FA49-467C-99F7-A001DA52D886}" srcOrd="0" destOrd="0" presId="urn:microsoft.com/office/officeart/2005/8/layout/radial1"/>
    <dgm:cxn modelId="{75486EEA-CFDD-4D25-B284-4302F533E643}" srcId="{0940A2B3-35C2-4E38-8033-C7A94F4639B1}" destId="{19CDDB48-A886-4B12-B36F-3ACF67ACAEA7}" srcOrd="1" destOrd="0" parTransId="{061FC9CC-D36C-43B2-B10B-9ACBD3B3B8C5}" sibTransId="{50DC53F6-7DC5-4976-ABBB-AB0FB1D52BCC}"/>
    <dgm:cxn modelId="{3C64A7EE-571B-4FF9-AD28-8961C79CA432}" type="presOf" srcId="{3F2C15D9-679D-4889-A7FA-1D8620BCA46D}" destId="{9C2F3195-78DA-498F-9E1D-C91B98E36E2F}" srcOrd="1" destOrd="0" presId="urn:microsoft.com/office/officeart/2005/8/layout/radial1"/>
    <dgm:cxn modelId="{F713DDF4-BF55-42B5-B02F-544036CC130D}" type="presOf" srcId="{C9A307BC-E9AB-4813-BB1F-BB5BD7DF0F19}" destId="{A66C653F-0C18-4B14-9AA2-EE32C4444949}" srcOrd="0" destOrd="0" presId="urn:microsoft.com/office/officeart/2005/8/layout/radial1"/>
    <dgm:cxn modelId="{BFA1CCC0-0A43-4DE4-A5F5-8DC4274F4C6B}" type="presParOf" srcId="{7908487B-3179-456C-83F4-A6A60F062FC8}" destId="{A82158F0-12F1-4E2B-9E31-491C2DAECFBE}" srcOrd="0" destOrd="0" presId="urn:microsoft.com/office/officeart/2005/8/layout/radial1"/>
    <dgm:cxn modelId="{F6BAA94C-3B77-4BCA-AE9C-CDBC48A36964}" type="presParOf" srcId="{7908487B-3179-456C-83F4-A6A60F062FC8}" destId="{E76E4129-C512-46C3-8121-725F7322FC07}" srcOrd="1" destOrd="0" presId="urn:microsoft.com/office/officeart/2005/8/layout/radial1"/>
    <dgm:cxn modelId="{D3DE20BC-235D-4239-982F-B75F89660DD0}" type="presParOf" srcId="{E76E4129-C512-46C3-8121-725F7322FC07}" destId="{166E3A69-F969-4668-8F36-B52F59C097C5}" srcOrd="0" destOrd="0" presId="urn:microsoft.com/office/officeart/2005/8/layout/radial1"/>
    <dgm:cxn modelId="{8F76DE66-680C-43F8-8BD0-AB7179FAFFBC}" type="presParOf" srcId="{7908487B-3179-456C-83F4-A6A60F062FC8}" destId="{FDC1F233-53C2-4338-866C-C73B62F17776}" srcOrd="2" destOrd="0" presId="urn:microsoft.com/office/officeart/2005/8/layout/radial1"/>
    <dgm:cxn modelId="{B9759C62-4EA5-4B0D-875D-16FC6D17D2E1}" type="presParOf" srcId="{7908487B-3179-456C-83F4-A6A60F062FC8}" destId="{12DAFDA7-FA49-467C-99F7-A001DA52D886}" srcOrd="3" destOrd="0" presId="urn:microsoft.com/office/officeart/2005/8/layout/radial1"/>
    <dgm:cxn modelId="{629B5C93-445C-4C7B-B4CD-625235695FF6}" type="presParOf" srcId="{12DAFDA7-FA49-467C-99F7-A001DA52D886}" destId="{CA8E92FB-8C6A-47A6-9335-F6706E36DA26}" srcOrd="0" destOrd="0" presId="urn:microsoft.com/office/officeart/2005/8/layout/radial1"/>
    <dgm:cxn modelId="{5B0CEDA4-8A3C-4F1B-9954-386BD6DEB5FF}" type="presParOf" srcId="{7908487B-3179-456C-83F4-A6A60F062FC8}" destId="{FABF2E51-1464-4B98-9EA5-E6439F715525}" srcOrd="4" destOrd="0" presId="urn:microsoft.com/office/officeart/2005/8/layout/radial1"/>
    <dgm:cxn modelId="{89635812-D9AD-4EEB-BCD3-5C4FB7F76F3A}" type="presParOf" srcId="{7908487B-3179-456C-83F4-A6A60F062FC8}" destId="{89099530-360A-4CDD-9A36-2A72A38806CC}" srcOrd="5" destOrd="0" presId="urn:microsoft.com/office/officeart/2005/8/layout/radial1"/>
    <dgm:cxn modelId="{EAB539CE-5849-46B7-8E11-3C1FAB39720E}" type="presParOf" srcId="{89099530-360A-4CDD-9A36-2A72A38806CC}" destId="{9C2F3195-78DA-498F-9E1D-C91B98E36E2F}" srcOrd="0" destOrd="0" presId="urn:microsoft.com/office/officeart/2005/8/layout/radial1"/>
    <dgm:cxn modelId="{1C3212E1-149B-4D4A-A5A3-D5B6B640B642}" type="presParOf" srcId="{7908487B-3179-456C-83F4-A6A60F062FC8}" destId="{5951DA42-53CF-4171-8112-B1FBD5FF83AA}" srcOrd="6" destOrd="0" presId="urn:microsoft.com/office/officeart/2005/8/layout/radial1"/>
    <dgm:cxn modelId="{AC53B42C-589A-464C-ADF9-46BC4C76B5D2}" type="presParOf" srcId="{7908487B-3179-456C-83F4-A6A60F062FC8}" destId="{ED1F448E-1F59-4A33-BFA6-5BAEE38F608C}" srcOrd="7" destOrd="0" presId="urn:microsoft.com/office/officeart/2005/8/layout/radial1"/>
    <dgm:cxn modelId="{E0AC45DB-D9B0-411C-9CDC-0B8D5E60A262}" type="presParOf" srcId="{ED1F448E-1F59-4A33-BFA6-5BAEE38F608C}" destId="{AEF2D5D3-BBB9-4BBA-A564-144D29AC7A8D}" srcOrd="0" destOrd="0" presId="urn:microsoft.com/office/officeart/2005/8/layout/radial1"/>
    <dgm:cxn modelId="{6C818FDB-8E32-4139-9D63-05A79C72E0CB}" type="presParOf" srcId="{7908487B-3179-456C-83F4-A6A60F062FC8}" destId="{73689E17-6FF6-4AFC-8D95-517A49C0A007}" srcOrd="8" destOrd="0" presId="urn:microsoft.com/office/officeart/2005/8/layout/radial1"/>
    <dgm:cxn modelId="{3F6032F6-2FA4-4217-B2DA-90C821BC0F00}" type="presParOf" srcId="{7908487B-3179-456C-83F4-A6A60F062FC8}" destId="{B9F1B748-DFB6-483F-A25E-85DA2E825D48}" srcOrd="9" destOrd="0" presId="urn:microsoft.com/office/officeart/2005/8/layout/radial1"/>
    <dgm:cxn modelId="{ADE76F24-9802-401B-AEE6-88CE8FB01302}" type="presParOf" srcId="{B9F1B748-DFB6-483F-A25E-85DA2E825D48}" destId="{1AA0FFA1-E052-49DD-97A8-F9F4EBC55992}" srcOrd="0" destOrd="0" presId="urn:microsoft.com/office/officeart/2005/8/layout/radial1"/>
    <dgm:cxn modelId="{465349C9-FB22-42F3-9FFB-D1EF6FA05CCB}" type="presParOf" srcId="{7908487B-3179-456C-83F4-A6A60F062FC8}" destId="{A66C653F-0C18-4B14-9AA2-EE32C4444949}" srcOrd="10" destOrd="0" presId="urn:microsoft.com/office/officeart/2005/8/layout/radial1"/>
    <dgm:cxn modelId="{9E40EC8E-0EF5-444F-871F-AD5F87C7DEF5}" type="presParOf" srcId="{7908487B-3179-456C-83F4-A6A60F062FC8}" destId="{D8A26BBE-DEAF-4179-8235-3D4C6D8C3951}" srcOrd="11" destOrd="0" presId="urn:microsoft.com/office/officeart/2005/8/layout/radial1"/>
    <dgm:cxn modelId="{7A0E7F0F-97B0-4812-8C42-B598F4614B85}" type="presParOf" srcId="{D8A26BBE-DEAF-4179-8235-3D4C6D8C3951}" destId="{C6AFA660-3DA2-4155-83C3-5F47942AB682}" srcOrd="0" destOrd="0" presId="urn:microsoft.com/office/officeart/2005/8/layout/radial1"/>
    <dgm:cxn modelId="{F0512913-B025-4B59-BE7B-EC39DCC6FABE}" type="presParOf" srcId="{7908487B-3179-456C-83F4-A6A60F062FC8}" destId="{FC4E38F0-D171-4BD4-BFC1-F39D80DE13C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158F0-12F1-4E2B-9E31-491C2DAECFBE}">
      <dsp:nvSpPr>
        <dsp:cNvPr id="0" name=""/>
        <dsp:cNvSpPr/>
      </dsp:nvSpPr>
      <dsp:spPr>
        <a:xfrm>
          <a:off x="3028597" y="1822157"/>
          <a:ext cx="1645014" cy="16450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800" b="0" i="0" u="none" strike="noStrike" kern="1200" cap="none" normalizeH="0" baseline="0" dirty="0">
              <a:ln>
                <a:noFill/>
              </a:ln>
              <a:solidFill>
                <a:schemeClr val="tx1"/>
              </a:solidFill>
              <a:effectLst/>
              <a:latin typeface="Calibri" panose="020F0502020204030204" pitchFamily="34" charset="0"/>
            </a:rPr>
            <a:t>DTN</a:t>
          </a:r>
        </a:p>
      </dsp:txBody>
      <dsp:txXfrm>
        <a:off x="3269504" y="2063074"/>
        <a:ext cx="1163200" cy="1163252"/>
      </dsp:txXfrm>
    </dsp:sp>
    <dsp:sp modelId="{E76E4129-C512-46C3-8121-725F7322FC07}">
      <dsp:nvSpPr>
        <dsp:cNvPr id="0" name=""/>
        <dsp:cNvSpPr/>
      </dsp:nvSpPr>
      <dsp:spPr>
        <a:xfrm rot="16200000">
          <a:off x="3725277" y="1679455"/>
          <a:ext cx="251654" cy="33750"/>
        </a:xfrm>
        <a:custGeom>
          <a:avLst/>
          <a:gdLst/>
          <a:ahLst/>
          <a:cxnLst/>
          <a:rect l="0" t="0" r="0" b="0"/>
          <a:pathLst>
            <a:path>
              <a:moveTo>
                <a:pt x="0" y="16875"/>
              </a:moveTo>
              <a:lnTo>
                <a:pt x="251654" y="16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844813" y="1690039"/>
        <a:ext cx="12582" cy="12582"/>
      </dsp:txXfrm>
    </dsp:sp>
    <dsp:sp modelId="{FDC1F233-53C2-4338-866C-C73B62F17776}">
      <dsp:nvSpPr>
        <dsp:cNvPr id="0" name=""/>
        <dsp:cNvSpPr/>
      </dsp:nvSpPr>
      <dsp:spPr>
        <a:xfrm>
          <a:off x="2976636" y="-70823"/>
          <a:ext cx="1748935" cy="1641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kern="1200" cap="none" normalizeH="0" baseline="0" dirty="0">
              <a:ln>
                <a:noFill/>
              </a:ln>
              <a:solidFill>
                <a:schemeClr val="tx1"/>
              </a:solidFill>
              <a:effectLst/>
              <a:latin typeface="Calibri" panose="020F0502020204030204" pitchFamily="34" charset="0"/>
            </a:rPr>
            <a:t>Pr</a:t>
          </a:r>
          <a:r>
            <a:rPr kumimoji="0" lang="fr-FR" sz="1400" b="0" i="0" u="none" strike="noStrike" kern="1200" cap="none" normalizeH="0" baseline="0" dirty="0">
              <a:ln>
                <a:noFill/>
              </a:ln>
              <a:solidFill>
                <a:schemeClr val="tx1"/>
              </a:solidFill>
              <a:effectLst/>
              <a:latin typeface="Arial" panose="020B0604020202020204" pitchFamily="34" charset="0"/>
            </a:rPr>
            <a:t>é</a:t>
          </a:r>
          <a:r>
            <a:rPr kumimoji="0" lang="fr-FR" sz="1400" b="0" i="0" u="none" strike="noStrike" kern="1200" cap="none" normalizeH="0" baseline="0" dirty="0">
              <a:ln>
                <a:noFill/>
              </a:ln>
              <a:solidFill>
                <a:schemeClr val="tx1"/>
              </a:solidFill>
              <a:effectLst/>
              <a:latin typeface="Calibri" panose="020F0502020204030204" pitchFamily="34" charset="0"/>
            </a:rPr>
            <a:t>sident</a:t>
          </a:r>
        </a:p>
      </dsp:txBody>
      <dsp:txXfrm>
        <a:off x="3232762" y="169544"/>
        <a:ext cx="1236683" cy="1160593"/>
      </dsp:txXfrm>
    </dsp:sp>
    <dsp:sp modelId="{12DAFDA7-FA49-467C-99F7-A001DA52D886}">
      <dsp:nvSpPr>
        <dsp:cNvPr id="0" name=""/>
        <dsp:cNvSpPr/>
      </dsp:nvSpPr>
      <dsp:spPr>
        <a:xfrm rot="19800000">
          <a:off x="4556002" y="2188870"/>
          <a:ext cx="110790" cy="33750"/>
        </a:xfrm>
        <a:custGeom>
          <a:avLst/>
          <a:gdLst/>
          <a:ahLst/>
          <a:cxnLst/>
          <a:rect l="0" t="0" r="0" b="0"/>
          <a:pathLst>
            <a:path>
              <a:moveTo>
                <a:pt x="0" y="16875"/>
              </a:moveTo>
              <a:lnTo>
                <a:pt x="110790" y="16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dirty="0"/>
        </a:p>
      </dsp:txBody>
      <dsp:txXfrm>
        <a:off x="4608628" y="2202975"/>
        <a:ext cx="5539" cy="5539"/>
      </dsp:txXfrm>
    </dsp:sp>
    <dsp:sp modelId="{FABF2E51-1464-4B98-9EA5-E6439F715525}">
      <dsp:nvSpPr>
        <dsp:cNvPr id="0" name=""/>
        <dsp:cNvSpPr/>
      </dsp:nvSpPr>
      <dsp:spPr>
        <a:xfrm>
          <a:off x="4507067" y="797211"/>
          <a:ext cx="1970070" cy="18001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kern="1200" cap="none" normalizeH="0" baseline="0" dirty="0">
              <a:ln>
                <a:noFill/>
              </a:ln>
              <a:solidFill>
                <a:schemeClr val="tx1"/>
              </a:solidFill>
              <a:effectLst/>
              <a:latin typeface="Calibri" panose="020F0502020204030204" pitchFamily="34" charset="0"/>
            </a:rPr>
            <a:t>La coordination générale 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kern="1200" cap="none" normalizeH="0" baseline="0" dirty="0">
              <a:ln>
                <a:noFill/>
              </a:ln>
              <a:solidFill>
                <a:schemeClr val="tx1"/>
              </a:solidFill>
              <a:effectLst/>
              <a:latin typeface="Calibri" panose="020F0502020204030204" pitchFamily="34" charset="0"/>
            </a:rPr>
            <a:t>3 pôles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kern="1200" cap="none" normalizeH="0" baseline="0" dirty="0">
              <a:ln>
                <a:noFill/>
              </a:ln>
              <a:solidFill>
                <a:schemeClr val="tx1"/>
              </a:solidFill>
              <a:effectLst/>
              <a:latin typeface="Calibri" panose="020F0502020204030204" pitchFamily="34" charset="0"/>
            </a:rPr>
            <a:t>P </a:t>
          </a:r>
          <a:r>
            <a:rPr kumimoji="0" lang="fr-FR" sz="1400" b="0" i="0" u="none" strike="noStrike" kern="1200" cap="none" normalizeH="0" baseline="0" dirty="0" err="1">
              <a:ln>
                <a:noFill/>
              </a:ln>
              <a:solidFill>
                <a:schemeClr val="tx1"/>
              </a:solidFill>
              <a:effectLst/>
              <a:latin typeface="Calibri" panose="020F0502020204030204" pitchFamily="34" charset="0"/>
            </a:rPr>
            <a:t>Dév</a:t>
          </a:r>
          <a:r>
            <a:rPr kumimoji="0" lang="fr-FR" sz="1400" b="0" i="0" u="none" strike="noStrike" kern="1200" cap="none" normalizeH="0" baseline="0" dirty="0">
              <a:ln>
                <a:noFill/>
              </a:ln>
              <a:solidFill>
                <a:schemeClr val="tx1"/>
              </a:solidFill>
              <a:effectLst/>
              <a:latin typeface="Calibri" panose="020F0502020204030204" pitchFamily="34" charset="0"/>
            </a:rPr>
            <a:t>;  P HN;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kern="1200" cap="none" normalizeH="0" baseline="0" dirty="0">
              <a:ln>
                <a:noFill/>
              </a:ln>
              <a:solidFill>
                <a:schemeClr val="tx1"/>
              </a:solidFill>
              <a:effectLst/>
              <a:latin typeface="Calibri" panose="020F0502020204030204" pitchFamily="34" charset="0"/>
            </a:rPr>
            <a:t>P du Service des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kern="1200" cap="none" normalizeH="0" baseline="0" dirty="0">
              <a:ln>
                <a:noFill/>
              </a:ln>
              <a:solidFill>
                <a:schemeClr val="tx1"/>
              </a:solidFill>
              <a:effectLst/>
              <a:latin typeface="Calibri" panose="020F0502020204030204" pitchFamily="34" charset="0"/>
            </a:rPr>
            <a:t>Formations</a:t>
          </a:r>
        </a:p>
      </dsp:txBody>
      <dsp:txXfrm>
        <a:off x="4795577" y="1060832"/>
        <a:ext cx="1393050" cy="1272875"/>
      </dsp:txXfrm>
    </dsp:sp>
    <dsp:sp modelId="{89099530-360A-4CDD-9A36-2A72A38806CC}">
      <dsp:nvSpPr>
        <dsp:cNvPr id="0" name=""/>
        <dsp:cNvSpPr/>
      </dsp:nvSpPr>
      <dsp:spPr>
        <a:xfrm rot="1800000">
          <a:off x="4547978" y="3096729"/>
          <a:ext cx="230579" cy="33750"/>
        </a:xfrm>
        <a:custGeom>
          <a:avLst/>
          <a:gdLst/>
          <a:ahLst/>
          <a:cxnLst/>
          <a:rect l="0" t="0" r="0" b="0"/>
          <a:pathLst>
            <a:path>
              <a:moveTo>
                <a:pt x="0" y="16875"/>
              </a:moveTo>
              <a:lnTo>
                <a:pt x="230579" y="16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657503" y="3107839"/>
        <a:ext cx="11528" cy="11528"/>
      </dsp:txXfrm>
    </dsp:sp>
    <dsp:sp modelId="{5951DA42-53CF-4171-8112-B1FBD5FF83AA}">
      <dsp:nvSpPr>
        <dsp:cNvPr id="0" name=""/>
        <dsp:cNvSpPr/>
      </dsp:nvSpPr>
      <dsp:spPr>
        <a:xfrm>
          <a:off x="4609181" y="2846112"/>
          <a:ext cx="1765840" cy="14920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kern="1200" cap="none" normalizeH="0" baseline="0" dirty="0">
              <a:ln>
                <a:noFill/>
              </a:ln>
              <a:solidFill>
                <a:schemeClr val="tx1"/>
              </a:solidFill>
              <a:effectLst/>
              <a:latin typeface="Calibri" panose="020F0502020204030204" pitchFamily="34" charset="0"/>
            </a:rPr>
            <a:t>Structures d</a:t>
          </a:r>
          <a:r>
            <a:rPr kumimoji="0" lang="fr-FR" sz="1400" b="0" i="0" u="none" strike="noStrike" kern="1200" cap="none" normalizeH="0" baseline="0" dirty="0">
              <a:ln>
                <a:noFill/>
              </a:ln>
              <a:solidFill>
                <a:schemeClr val="tx1"/>
              </a:solidFill>
              <a:effectLst/>
              <a:latin typeface="Arial" panose="020B0604020202020204" pitchFamily="34" charset="0"/>
            </a:rPr>
            <a:t>é</a:t>
          </a:r>
          <a:r>
            <a:rPr kumimoji="0" lang="fr-FR" sz="1400" b="0" i="0" u="none" strike="noStrike" kern="1200" cap="none" normalizeH="0" baseline="0" dirty="0">
              <a:ln>
                <a:noFill/>
              </a:ln>
              <a:solidFill>
                <a:schemeClr val="tx1"/>
              </a:solidFill>
              <a:effectLst/>
              <a:latin typeface="Calibri" panose="020F0502020204030204" pitchFamily="34" charset="0"/>
            </a:rPr>
            <a:t>concentr</a:t>
          </a:r>
          <a:r>
            <a:rPr kumimoji="0" lang="fr-FR" sz="1400" b="0" i="0" u="none" strike="noStrike" kern="1200" cap="none" normalizeH="0" baseline="0" dirty="0">
              <a:ln>
                <a:noFill/>
              </a:ln>
              <a:solidFill>
                <a:schemeClr val="tx1"/>
              </a:solidFill>
              <a:effectLst/>
              <a:latin typeface="Arial" panose="020B0604020202020204" pitchFamily="34" charset="0"/>
            </a:rPr>
            <a:t>é</a:t>
          </a:r>
          <a:r>
            <a:rPr kumimoji="0" lang="fr-FR" sz="1400" b="0" i="0" u="none" strike="noStrike" kern="1200" cap="none" normalizeH="0" baseline="0" dirty="0">
              <a:ln>
                <a:noFill/>
              </a:ln>
              <a:solidFill>
                <a:schemeClr val="tx1"/>
              </a:solidFill>
              <a:effectLst/>
              <a:latin typeface="Calibri" panose="020F0502020204030204" pitchFamily="34" charset="0"/>
            </a:rPr>
            <a: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kern="1200" cap="none" normalizeH="0" baseline="0" dirty="0">
              <a:ln>
                <a:noFill/>
              </a:ln>
              <a:solidFill>
                <a:schemeClr val="tx1"/>
              </a:solidFill>
              <a:effectLst/>
              <a:latin typeface="Calibri" panose="020F0502020204030204" pitchFamily="34" charset="0"/>
            </a:rPr>
            <a:t>CR, CD, Clubs</a:t>
          </a:r>
        </a:p>
      </dsp:txBody>
      <dsp:txXfrm>
        <a:off x="4867782" y="3064616"/>
        <a:ext cx="1248638" cy="1055030"/>
      </dsp:txXfrm>
    </dsp:sp>
    <dsp:sp modelId="{ED1F448E-1F59-4A33-BFA6-5BAEE38F608C}">
      <dsp:nvSpPr>
        <dsp:cNvPr id="0" name=""/>
        <dsp:cNvSpPr/>
      </dsp:nvSpPr>
      <dsp:spPr>
        <a:xfrm rot="5400000">
          <a:off x="3709476" y="3591997"/>
          <a:ext cx="283256" cy="33750"/>
        </a:xfrm>
        <a:custGeom>
          <a:avLst/>
          <a:gdLst/>
          <a:ahLst/>
          <a:cxnLst/>
          <a:rect l="0" t="0" r="0" b="0"/>
          <a:pathLst>
            <a:path>
              <a:moveTo>
                <a:pt x="0" y="16875"/>
              </a:moveTo>
              <a:lnTo>
                <a:pt x="283256" y="16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844023" y="3601791"/>
        <a:ext cx="14162" cy="14162"/>
      </dsp:txXfrm>
    </dsp:sp>
    <dsp:sp modelId="{73689E17-6FF6-4AFC-8D95-517A49C0A007}">
      <dsp:nvSpPr>
        <dsp:cNvPr id="0" name=""/>
        <dsp:cNvSpPr/>
      </dsp:nvSpPr>
      <dsp:spPr>
        <a:xfrm>
          <a:off x="2997760" y="3750500"/>
          <a:ext cx="1706688" cy="15781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kern="1200" cap="none" normalizeH="0" baseline="0" dirty="0">
              <a:ln>
                <a:noFill/>
              </a:ln>
              <a:solidFill>
                <a:schemeClr val="tx1"/>
              </a:solidFill>
              <a:effectLst/>
              <a:latin typeface="Calibri" panose="020F0502020204030204" pitchFamily="34" charset="0"/>
            </a:rPr>
            <a:t>Membres du comit</a:t>
          </a:r>
          <a:r>
            <a:rPr kumimoji="0" lang="fr-FR" sz="1400" b="0" i="0" u="none" strike="noStrike" kern="1200" cap="none" normalizeH="0" baseline="0" dirty="0">
              <a:ln>
                <a:noFill/>
              </a:ln>
              <a:solidFill>
                <a:schemeClr val="tx1"/>
              </a:solidFill>
              <a:effectLst/>
              <a:latin typeface="Arial" panose="020B0604020202020204" pitchFamily="34" charset="0"/>
            </a:rPr>
            <a:t>é</a:t>
          </a:r>
          <a:r>
            <a:rPr kumimoji="0" lang="fr-FR" sz="1400" b="0" i="0" u="none" strike="noStrike" kern="1200" cap="none" normalizeH="0" baseline="0" dirty="0">
              <a:ln>
                <a:noFill/>
              </a:ln>
              <a:solidFill>
                <a:schemeClr val="tx1"/>
              </a:solidFill>
              <a:effectLst/>
              <a:latin typeface="Calibri" panose="020F0502020204030204" pitchFamily="34" charset="0"/>
            </a:rPr>
            <a:t> directeur</a:t>
          </a:r>
        </a:p>
      </dsp:txBody>
      <dsp:txXfrm>
        <a:off x="3247699" y="3981611"/>
        <a:ext cx="1206810" cy="1115900"/>
      </dsp:txXfrm>
    </dsp:sp>
    <dsp:sp modelId="{B9F1B748-DFB6-483F-A25E-85DA2E825D48}">
      <dsp:nvSpPr>
        <dsp:cNvPr id="0" name=""/>
        <dsp:cNvSpPr/>
      </dsp:nvSpPr>
      <dsp:spPr>
        <a:xfrm rot="9000000">
          <a:off x="2970827" y="3084087"/>
          <a:ext cx="180015" cy="33750"/>
        </a:xfrm>
        <a:custGeom>
          <a:avLst/>
          <a:gdLst/>
          <a:ahLst/>
          <a:cxnLst/>
          <a:rect l="0" t="0" r="0" b="0"/>
          <a:pathLst>
            <a:path>
              <a:moveTo>
                <a:pt x="0" y="16875"/>
              </a:moveTo>
              <a:lnTo>
                <a:pt x="180015" y="16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3056335" y="3096462"/>
        <a:ext cx="9000" cy="9000"/>
      </dsp:txXfrm>
    </dsp:sp>
    <dsp:sp modelId="{A66C653F-0C18-4B14-9AA2-EE32C4444949}">
      <dsp:nvSpPr>
        <dsp:cNvPr id="0" name=""/>
        <dsp:cNvSpPr/>
      </dsp:nvSpPr>
      <dsp:spPr>
        <a:xfrm>
          <a:off x="1298666" y="2750642"/>
          <a:ext cx="1822880" cy="16829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kern="1200" cap="none" normalizeH="0" baseline="0" dirty="0">
              <a:ln>
                <a:noFill/>
              </a:ln>
              <a:solidFill>
                <a:schemeClr val="tx1"/>
              </a:solidFill>
              <a:effectLst/>
              <a:latin typeface="Calibri" panose="020F0502020204030204" pitchFamily="34" charset="0"/>
            </a:rPr>
            <a:t>Commissions Nationales </a:t>
          </a:r>
        </a:p>
      </dsp:txBody>
      <dsp:txXfrm>
        <a:off x="1565621" y="2997108"/>
        <a:ext cx="1288970" cy="1190045"/>
      </dsp:txXfrm>
    </dsp:sp>
    <dsp:sp modelId="{D8A26BBE-DEAF-4179-8235-3D4C6D8C3951}">
      <dsp:nvSpPr>
        <dsp:cNvPr id="0" name=""/>
        <dsp:cNvSpPr/>
      </dsp:nvSpPr>
      <dsp:spPr>
        <a:xfrm rot="12600000">
          <a:off x="2976015" y="2172954"/>
          <a:ext cx="174455" cy="33750"/>
        </a:xfrm>
        <a:custGeom>
          <a:avLst/>
          <a:gdLst/>
          <a:ahLst/>
          <a:cxnLst/>
          <a:rect l="0" t="0" r="0" b="0"/>
          <a:pathLst>
            <a:path>
              <a:moveTo>
                <a:pt x="0" y="16875"/>
              </a:moveTo>
              <a:lnTo>
                <a:pt x="174455" y="16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3058881" y="2185467"/>
        <a:ext cx="8722" cy="8722"/>
      </dsp:txXfrm>
    </dsp:sp>
    <dsp:sp modelId="{FC4E38F0-D171-4BD4-BFC1-F39D80DE13C0}">
      <dsp:nvSpPr>
        <dsp:cNvPr id="0" name=""/>
        <dsp:cNvSpPr/>
      </dsp:nvSpPr>
      <dsp:spPr>
        <a:xfrm>
          <a:off x="1295263" y="845092"/>
          <a:ext cx="1829686" cy="17043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kern="1200" cap="none" normalizeH="0" baseline="0" dirty="0" err="1">
              <a:ln>
                <a:noFill/>
              </a:ln>
              <a:solidFill>
                <a:schemeClr val="tx1"/>
              </a:solidFill>
              <a:effectLst/>
              <a:latin typeface="Calibri" panose="020F0502020204030204" pitchFamily="34" charset="0"/>
            </a:rPr>
            <a:t>Vices-Pr</a:t>
          </a:r>
          <a:r>
            <a:rPr kumimoji="0" lang="fr-FR" sz="1400" b="0" i="0" u="none" strike="noStrike" kern="1200" cap="none" normalizeH="0" baseline="0" dirty="0" err="1">
              <a:ln>
                <a:noFill/>
              </a:ln>
              <a:solidFill>
                <a:schemeClr val="tx1"/>
              </a:solidFill>
              <a:effectLst/>
              <a:latin typeface="Arial" panose="020B0604020202020204" pitchFamily="34" charset="0"/>
            </a:rPr>
            <a:t>é</a:t>
          </a:r>
          <a:r>
            <a:rPr kumimoji="0" lang="fr-FR" sz="1400" b="0" i="0" u="none" strike="noStrike" kern="1200" cap="none" normalizeH="0" baseline="0" dirty="0" err="1">
              <a:ln>
                <a:noFill/>
              </a:ln>
              <a:solidFill>
                <a:schemeClr val="tx1"/>
              </a:solidFill>
              <a:effectLst/>
              <a:latin typeface="Calibri" panose="020F0502020204030204" pitchFamily="34" charset="0"/>
            </a:rPr>
            <a:t>sidents</a:t>
          </a:r>
          <a:endParaRPr kumimoji="0" lang="fr-FR" sz="1400" b="0" i="0" u="none" strike="noStrike" kern="1200" cap="none" normalizeH="0" baseline="0" dirty="0">
            <a:ln>
              <a:noFill/>
            </a:ln>
            <a:solidFill>
              <a:schemeClr val="tx1"/>
            </a:solidFill>
            <a:effectLst/>
            <a:latin typeface="Calibri" panose="020F0502020204030204" pitchFamily="34" charset="0"/>
          </a:endParaRPr>
        </a:p>
      </dsp:txBody>
      <dsp:txXfrm>
        <a:off x="1563214" y="1094689"/>
        <a:ext cx="1293784" cy="120516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sz="2000" b="1" i="0">
                <a:solidFill>
                  <a:srgbClr val="2F5597"/>
                </a:solidFill>
                <a:latin typeface="Tahoma"/>
                <a:cs typeface="Tahoma"/>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sz="2000" b="0" i="0">
                <a:solidFill>
                  <a:srgbClr val="2F5597"/>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defRPr sz="1500" b="0" i="0">
                <a:solidFill>
                  <a:srgbClr val="023E85"/>
                </a:solidFill>
                <a:latin typeface="Arial"/>
                <a:cs typeface="Arial"/>
              </a:defRPr>
            </a:lvl1pPr>
          </a:lstStyle>
          <a:p>
            <a:pPr marL="12700">
              <a:lnSpc>
                <a:spcPts val="1755"/>
              </a:lnSpc>
            </a:pPr>
            <a:r>
              <a:rPr dirty="0"/>
              <a:t>AMBITION</a:t>
            </a:r>
            <a:r>
              <a:rPr spc="110" dirty="0"/>
              <a:t> </a:t>
            </a:r>
            <a:r>
              <a:rPr spc="-10" dirty="0"/>
              <a:t>EGALITE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6" name="Holder 6"/>
          <p:cNvSpPr>
            <a:spLocks noGrp="1"/>
          </p:cNvSpPr>
          <p:nvPr>
            <p:ph type="sldNum" sz="quarter" idx="7"/>
          </p:nvPr>
        </p:nvSpPr>
        <p:spPr/>
        <p:txBody>
          <a:bodyPr lIns="0" tIns="0" rIns="0" bIns="0"/>
          <a:lstStyle>
            <a:lvl1pPr>
              <a:defRPr sz="1200" b="1" i="0">
                <a:solidFill>
                  <a:srgbClr val="023E85"/>
                </a:solidFill>
                <a:latin typeface="Arial"/>
                <a:cs typeface="Arial"/>
              </a:defRPr>
            </a:lvl1pPr>
          </a:lstStyle>
          <a:p>
            <a:pPr marL="38100">
              <a:lnSpc>
                <a:spcPts val="1425"/>
              </a:lnSpc>
            </a:pPr>
            <a:fld id="{81D60167-4931-47E6-BA6A-407CBD079E47}" type="slidenum">
              <a:rPr spc="-25" dirty="0"/>
              <a:t>‹N°›</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658516" y="876299"/>
            <a:ext cx="9844384" cy="5358020"/>
          </a:xfrm>
          <a:prstGeom prst="rect">
            <a:avLst/>
          </a:prstGeom>
        </p:spPr>
      </p:pic>
      <p:pic>
        <p:nvPicPr>
          <p:cNvPr id="17" name="bg object 17"/>
          <p:cNvPicPr/>
          <p:nvPr/>
        </p:nvPicPr>
        <p:blipFill>
          <a:blip r:embed="rId3" cstate="print"/>
          <a:stretch>
            <a:fillRect/>
          </a:stretch>
        </p:blipFill>
        <p:spPr>
          <a:xfrm>
            <a:off x="193933" y="876299"/>
            <a:ext cx="10308966" cy="5390287"/>
          </a:xfrm>
          <a:prstGeom prst="rect">
            <a:avLst/>
          </a:prstGeom>
        </p:spPr>
      </p:pic>
      <p:sp>
        <p:nvSpPr>
          <p:cNvPr id="2" name="Holder 2"/>
          <p:cNvSpPr>
            <a:spLocks noGrp="1"/>
          </p:cNvSpPr>
          <p:nvPr>
            <p:ph type="title"/>
          </p:nvPr>
        </p:nvSpPr>
        <p:spPr/>
        <p:txBody>
          <a:bodyPr lIns="0" tIns="0" rIns="0" bIns="0"/>
          <a:lstStyle>
            <a:lvl1pPr>
              <a:defRPr sz="2000" b="1" i="0">
                <a:solidFill>
                  <a:srgbClr val="2F5597"/>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000" b="0" i="0">
                <a:solidFill>
                  <a:srgbClr val="2F5597"/>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defRPr sz="1500" b="0" i="0">
                <a:solidFill>
                  <a:srgbClr val="023E85"/>
                </a:solidFill>
                <a:latin typeface="Arial"/>
                <a:cs typeface="Arial"/>
              </a:defRPr>
            </a:lvl1pPr>
          </a:lstStyle>
          <a:p>
            <a:pPr marL="12700">
              <a:lnSpc>
                <a:spcPts val="1755"/>
              </a:lnSpc>
            </a:pPr>
            <a:r>
              <a:rPr dirty="0"/>
              <a:t>AMBITION</a:t>
            </a:r>
            <a:r>
              <a:rPr spc="110" dirty="0"/>
              <a:t> </a:t>
            </a:r>
            <a:r>
              <a:rPr spc="-10" dirty="0"/>
              <a:t>EGALITE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6" name="Holder 6"/>
          <p:cNvSpPr>
            <a:spLocks noGrp="1"/>
          </p:cNvSpPr>
          <p:nvPr>
            <p:ph type="sldNum" sz="quarter" idx="7"/>
          </p:nvPr>
        </p:nvSpPr>
        <p:spPr/>
        <p:txBody>
          <a:bodyPr lIns="0" tIns="0" rIns="0" bIns="0"/>
          <a:lstStyle>
            <a:lvl1pPr>
              <a:defRPr sz="1200" b="1" i="0">
                <a:solidFill>
                  <a:srgbClr val="023E85"/>
                </a:solidFill>
                <a:latin typeface="Arial"/>
                <a:cs typeface="Arial"/>
              </a:defRPr>
            </a:lvl1pPr>
          </a:lstStyle>
          <a:p>
            <a:pPr marL="38100">
              <a:lnSpc>
                <a:spcPts val="1425"/>
              </a:lnSpc>
            </a:pPr>
            <a:fld id="{81D60167-4931-47E6-BA6A-407CBD079E47}" type="slidenum">
              <a:rPr spc="-25" dirty="0"/>
              <a:t>‹N°›</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F5597"/>
                </a:solidFill>
                <a:latin typeface="Tahoma"/>
                <a:cs typeface="Tahoma"/>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500" b="0" i="0">
                <a:solidFill>
                  <a:srgbClr val="023E85"/>
                </a:solidFill>
                <a:latin typeface="Arial"/>
                <a:cs typeface="Arial"/>
              </a:defRPr>
            </a:lvl1pPr>
          </a:lstStyle>
          <a:p>
            <a:pPr marL="12700">
              <a:lnSpc>
                <a:spcPts val="1755"/>
              </a:lnSpc>
            </a:pPr>
            <a:r>
              <a:rPr dirty="0"/>
              <a:t>AMBITION</a:t>
            </a:r>
            <a:r>
              <a:rPr spc="110" dirty="0"/>
              <a:t> </a:t>
            </a:r>
            <a:r>
              <a:rPr spc="-10" dirty="0"/>
              <a:t>EGALITE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7" name="Holder 7"/>
          <p:cNvSpPr>
            <a:spLocks noGrp="1"/>
          </p:cNvSpPr>
          <p:nvPr>
            <p:ph type="sldNum" sz="quarter" idx="7"/>
          </p:nvPr>
        </p:nvSpPr>
        <p:spPr/>
        <p:txBody>
          <a:bodyPr lIns="0" tIns="0" rIns="0" bIns="0"/>
          <a:lstStyle>
            <a:lvl1pPr>
              <a:defRPr sz="1200" b="1" i="0">
                <a:solidFill>
                  <a:srgbClr val="023E85"/>
                </a:solidFill>
                <a:latin typeface="Arial"/>
                <a:cs typeface="Arial"/>
              </a:defRPr>
            </a:lvl1pPr>
          </a:lstStyle>
          <a:p>
            <a:pPr marL="38100">
              <a:lnSpc>
                <a:spcPts val="1425"/>
              </a:lnSpc>
            </a:pPr>
            <a:fld id="{81D60167-4931-47E6-BA6A-407CBD079E47}" type="slidenum">
              <a:rPr spc="-25" dirty="0"/>
              <a:t>‹N°›</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F5597"/>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1500" b="0" i="0">
                <a:solidFill>
                  <a:srgbClr val="023E85"/>
                </a:solidFill>
                <a:latin typeface="Arial"/>
                <a:cs typeface="Arial"/>
              </a:defRPr>
            </a:lvl1pPr>
          </a:lstStyle>
          <a:p>
            <a:pPr marL="12700">
              <a:lnSpc>
                <a:spcPts val="1755"/>
              </a:lnSpc>
            </a:pPr>
            <a:r>
              <a:rPr dirty="0"/>
              <a:t>AMBITION</a:t>
            </a:r>
            <a:r>
              <a:rPr spc="110" dirty="0"/>
              <a:t> </a:t>
            </a:r>
            <a:r>
              <a:rPr spc="-10" dirty="0"/>
              <a:t>EGALITE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5" name="Holder 5"/>
          <p:cNvSpPr>
            <a:spLocks noGrp="1"/>
          </p:cNvSpPr>
          <p:nvPr>
            <p:ph type="sldNum" sz="quarter" idx="7"/>
          </p:nvPr>
        </p:nvSpPr>
        <p:spPr/>
        <p:txBody>
          <a:bodyPr lIns="0" tIns="0" rIns="0" bIns="0"/>
          <a:lstStyle>
            <a:lvl1pPr>
              <a:defRPr sz="1200" b="1" i="0">
                <a:solidFill>
                  <a:srgbClr val="023E85"/>
                </a:solidFill>
                <a:latin typeface="Arial"/>
                <a:cs typeface="Arial"/>
              </a:defRPr>
            </a:lvl1pPr>
          </a:lstStyle>
          <a:p>
            <a:pPr marL="38100">
              <a:lnSpc>
                <a:spcPts val="1425"/>
              </a:lnSpc>
            </a:pPr>
            <a:fld id="{81D60167-4931-47E6-BA6A-407CBD079E47}" type="slidenum">
              <a:rPr spc="-25" dirty="0"/>
              <a:t>‹N°›</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500" b="0" i="0">
                <a:solidFill>
                  <a:srgbClr val="023E85"/>
                </a:solidFill>
                <a:latin typeface="Arial"/>
                <a:cs typeface="Arial"/>
              </a:defRPr>
            </a:lvl1pPr>
          </a:lstStyle>
          <a:p>
            <a:pPr marL="12700">
              <a:lnSpc>
                <a:spcPts val="1755"/>
              </a:lnSpc>
            </a:pPr>
            <a:r>
              <a:rPr dirty="0"/>
              <a:t>AMBITION</a:t>
            </a:r>
            <a:r>
              <a:rPr spc="110" dirty="0"/>
              <a:t> </a:t>
            </a:r>
            <a:r>
              <a:rPr spc="-10" dirty="0"/>
              <a:t>EGALITE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4" name="Holder 4"/>
          <p:cNvSpPr>
            <a:spLocks noGrp="1"/>
          </p:cNvSpPr>
          <p:nvPr>
            <p:ph type="sldNum" sz="quarter" idx="7"/>
          </p:nvPr>
        </p:nvSpPr>
        <p:spPr/>
        <p:txBody>
          <a:bodyPr lIns="0" tIns="0" rIns="0" bIns="0"/>
          <a:lstStyle>
            <a:lvl1pPr>
              <a:defRPr sz="1200" b="1" i="0">
                <a:solidFill>
                  <a:srgbClr val="023E85"/>
                </a:solidFill>
                <a:latin typeface="Arial"/>
                <a:cs typeface="Arial"/>
              </a:defRPr>
            </a:lvl1pPr>
          </a:lstStyle>
          <a:p>
            <a:pPr marL="38100">
              <a:lnSpc>
                <a:spcPts val="1425"/>
              </a:lnSpc>
            </a:pPr>
            <a:fld id="{81D60167-4931-47E6-BA6A-407CBD079E47}" type="slidenum">
              <a:rPr spc="-25" dirty="0"/>
              <a:t>‹N°›</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658516" y="876299"/>
            <a:ext cx="9844384" cy="5358020"/>
          </a:xfrm>
          <a:prstGeom prst="rect">
            <a:avLst/>
          </a:prstGeom>
        </p:spPr>
      </p:pic>
      <p:sp>
        <p:nvSpPr>
          <p:cNvPr id="2" name="Holder 2"/>
          <p:cNvSpPr>
            <a:spLocks noGrp="1"/>
          </p:cNvSpPr>
          <p:nvPr>
            <p:ph type="title"/>
          </p:nvPr>
        </p:nvSpPr>
        <p:spPr>
          <a:xfrm>
            <a:off x="1104918" y="1087809"/>
            <a:ext cx="4596130" cy="400803"/>
          </a:xfrm>
          <a:prstGeom prst="rect">
            <a:avLst/>
          </a:prstGeom>
        </p:spPr>
        <p:txBody>
          <a:bodyPr wrap="square" lIns="0" tIns="0" rIns="0" bIns="0">
            <a:spAutoFit/>
          </a:bodyPr>
          <a:lstStyle>
            <a:lvl1pPr>
              <a:defRPr sz="2000" b="1" i="0">
                <a:solidFill>
                  <a:srgbClr val="2F5597"/>
                </a:solidFill>
                <a:latin typeface="Tahoma"/>
                <a:cs typeface="Tahoma"/>
              </a:defRPr>
            </a:lvl1pPr>
          </a:lstStyle>
          <a:p>
            <a:endParaRPr/>
          </a:p>
        </p:txBody>
      </p:sp>
      <p:sp>
        <p:nvSpPr>
          <p:cNvPr id="3" name="Holder 3"/>
          <p:cNvSpPr>
            <a:spLocks noGrp="1"/>
          </p:cNvSpPr>
          <p:nvPr>
            <p:ph type="body" idx="1"/>
          </p:nvPr>
        </p:nvSpPr>
        <p:spPr>
          <a:xfrm>
            <a:off x="1672261" y="2116022"/>
            <a:ext cx="7207884" cy="2363470"/>
          </a:xfrm>
          <a:prstGeom prst="rect">
            <a:avLst/>
          </a:prstGeom>
        </p:spPr>
        <p:txBody>
          <a:bodyPr wrap="square" lIns="0" tIns="0" rIns="0" bIns="0">
            <a:spAutoFit/>
          </a:bodyPr>
          <a:lstStyle>
            <a:lvl1pPr>
              <a:defRPr sz="2000" b="0" i="0">
                <a:solidFill>
                  <a:srgbClr val="2F5597"/>
                </a:solidFill>
                <a:latin typeface="Verdana"/>
                <a:cs typeface="Verdana"/>
              </a:defRPr>
            </a:lvl1pPr>
          </a:lstStyle>
          <a:p>
            <a:endParaRPr/>
          </a:p>
        </p:txBody>
      </p:sp>
      <p:sp>
        <p:nvSpPr>
          <p:cNvPr id="4" name="Holder 4"/>
          <p:cNvSpPr>
            <a:spLocks noGrp="1"/>
          </p:cNvSpPr>
          <p:nvPr>
            <p:ph type="ftr" sz="quarter" idx="5"/>
          </p:nvPr>
        </p:nvSpPr>
        <p:spPr>
          <a:xfrm>
            <a:off x="7896010" y="6305678"/>
            <a:ext cx="1830704" cy="238125"/>
          </a:xfrm>
          <a:prstGeom prst="rect">
            <a:avLst/>
          </a:prstGeom>
        </p:spPr>
        <p:txBody>
          <a:bodyPr wrap="square" lIns="0" tIns="0" rIns="0" bIns="0">
            <a:spAutoFit/>
          </a:bodyPr>
          <a:lstStyle>
            <a:lvl1pPr>
              <a:defRPr sz="1500" b="0" i="0">
                <a:solidFill>
                  <a:srgbClr val="023E85"/>
                </a:solidFill>
                <a:latin typeface="Arial"/>
                <a:cs typeface="Arial"/>
              </a:defRPr>
            </a:lvl1pPr>
          </a:lstStyle>
          <a:p>
            <a:pPr marL="12700">
              <a:lnSpc>
                <a:spcPts val="1755"/>
              </a:lnSpc>
            </a:pPr>
            <a:r>
              <a:rPr dirty="0"/>
              <a:t>AMBITION</a:t>
            </a:r>
            <a:r>
              <a:rPr spc="110" dirty="0"/>
              <a:t> </a:t>
            </a:r>
            <a:r>
              <a:rPr spc="-10" dirty="0"/>
              <a:t>EGALITE</a:t>
            </a: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6" name="Holder 6"/>
          <p:cNvSpPr>
            <a:spLocks noGrp="1"/>
          </p:cNvSpPr>
          <p:nvPr>
            <p:ph type="sldNum" sz="quarter" idx="7"/>
          </p:nvPr>
        </p:nvSpPr>
        <p:spPr>
          <a:xfrm>
            <a:off x="10024860" y="6340145"/>
            <a:ext cx="255904" cy="195579"/>
          </a:xfrm>
          <a:prstGeom prst="rect">
            <a:avLst/>
          </a:prstGeom>
        </p:spPr>
        <p:txBody>
          <a:bodyPr wrap="square" lIns="0" tIns="0" rIns="0" bIns="0">
            <a:spAutoFit/>
          </a:bodyPr>
          <a:lstStyle>
            <a:lvl1pPr>
              <a:defRPr sz="1200" b="1" i="0">
                <a:solidFill>
                  <a:srgbClr val="023E85"/>
                </a:solidFill>
                <a:latin typeface="Arial"/>
                <a:cs typeface="Arial"/>
              </a:defRPr>
            </a:lvl1pPr>
          </a:lstStyle>
          <a:p>
            <a:pPr marL="38100">
              <a:lnSpc>
                <a:spcPts val="1425"/>
              </a:lnSpc>
            </a:pPr>
            <a:fld id="{81D60167-4931-47E6-BA6A-407CBD079E47}" type="slidenum">
              <a:rPr spc="-25" dirty="0"/>
              <a:t>‹N°›</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08710" y="6318378"/>
            <a:ext cx="2280920" cy="212725"/>
          </a:xfrm>
          <a:prstGeom prst="rect">
            <a:avLst/>
          </a:prstGeom>
        </p:spPr>
        <p:txBody>
          <a:bodyPr vert="horz" wrap="square" lIns="0" tIns="0" rIns="0" bIns="0" rtlCol="0">
            <a:spAutoFit/>
          </a:bodyPr>
          <a:lstStyle/>
          <a:p>
            <a:pPr>
              <a:lnSpc>
                <a:spcPts val="1655"/>
              </a:lnSpc>
              <a:tabLst>
                <a:tab pos="2195830" algn="l"/>
              </a:tabLst>
            </a:pPr>
            <a:r>
              <a:rPr sz="1500" dirty="0">
                <a:solidFill>
                  <a:srgbClr val="023E85"/>
                </a:solidFill>
                <a:latin typeface="Arial"/>
                <a:cs typeface="Arial"/>
              </a:rPr>
              <a:t>AMBITION</a:t>
            </a:r>
            <a:r>
              <a:rPr sz="1500" spc="110" dirty="0">
                <a:solidFill>
                  <a:srgbClr val="023E85"/>
                </a:solidFill>
                <a:latin typeface="Arial"/>
                <a:cs typeface="Arial"/>
              </a:rPr>
              <a:t> </a:t>
            </a:r>
            <a:r>
              <a:rPr sz="1500" spc="-10" dirty="0">
                <a:solidFill>
                  <a:srgbClr val="023E85"/>
                </a:solidFill>
                <a:latin typeface="Arial"/>
                <a:cs typeface="Arial"/>
              </a:rPr>
              <a:t>EGALITE</a:t>
            </a:r>
            <a:r>
              <a:rPr sz="1500" dirty="0">
                <a:solidFill>
                  <a:srgbClr val="023E85"/>
                </a:solidFill>
                <a:latin typeface="Arial"/>
                <a:cs typeface="Arial"/>
              </a:rPr>
              <a:t>	</a:t>
            </a:r>
            <a:r>
              <a:rPr sz="1200" b="1" spc="-50" dirty="0">
                <a:solidFill>
                  <a:srgbClr val="023E85"/>
                </a:solidFill>
                <a:latin typeface="Arial"/>
                <a:cs typeface="Arial"/>
              </a:rPr>
              <a:t>1</a:t>
            </a:r>
            <a:endParaRPr sz="1200">
              <a:latin typeface="Arial"/>
              <a:cs typeface="Arial"/>
            </a:endParaRPr>
          </a:p>
        </p:txBody>
      </p:sp>
      <p:pic>
        <p:nvPicPr>
          <p:cNvPr id="3" name="object 3"/>
          <p:cNvPicPr/>
          <p:nvPr/>
        </p:nvPicPr>
        <p:blipFill>
          <a:blip r:embed="rId2" cstate="print"/>
          <a:stretch>
            <a:fillRect/>
          </a:stretch>
        </p:blipFill>
        <p:spPr>
          <a:xfrm>
            <a:off x="0" y="885825"/>
            <a:ext cx="10325100" cy="5803899"/>
          </a:xfrm>
          <a:prstGeom prst="rect">
            <a:avLst/>
          </a:prstGeom>
        </p:spPr>
      </p:pic>
      <p:sp>
        <p:nvSpPr>
          <p:cNvPr id="5" name="object 5"/>
          <p:cNvSpPr txBox="1"/>
          <p:nvPr/>
        </p:nvSpPr>
        <p:spPr>
          <a:xfrm>
            <a:off x="1177137" y="5064398"/>
            <a:ext cx="3977004" cy="284480"/>
          </a:xfrm>
          <a:prstGeom prst="rect">
            <a:avLst/>
          </a:prstGeom>
        </p:spPr>
        <p:txBody>
          <a:bodyPr vert="horz" wrap="square" lIns="0" tIns="12065" rIns="0" bIns="0" rtlCol="0">
            <a:spAutoFit/>
          </a:bodyPr>
          <a:lstStyle/>
          <a:p>
            <a:pPr marL="12700">
              <a:lnSpc>
                <a:spcPct val="100000"/>
              </a:lnSpc>
              <a:spcBef>
                <a:spcPts val="95"/>
              </a:spcBef>
            </a:pPr>
            <a:r>
              <a:rPr sz="1700" b="1" dirty="0">
                <a:solidFill>
                  <a:srgbClr val="FFFFFF"/>
                </a:solidFill>
                <a:latin typeface="Tahoma"/>
                <a:cs typeface="Tahoma"/>
              </a:rPr>
              <a:t>FEDERATION</a:t>
            </a:r>
            <a:r>
              <a:rPr sz="1700" b="1" spc="250" dirty="0">
                <a:solidFill>
                  <a:srgbClr val="FFFFFF"/>
                </a:solidFill>
                <a:latin typeface="Tahoma"/>
                <a:cs typeface="Tahoma"/>
              </a:rPr>
              <a:t> </a:t>
            </a:r>
            <a:r>
              <a:rPr sz="1700" b="1" dirty="0">
                <a:solidFill>
                  <a:srgbClr val="FFFFFF"/>
                </a:solidFill>
                <a:latin typeface="Tahoma"/>
                <a:cs typeface="Tahoma"/>
              </a:rPr>
              <a:t>FRANCAISE</a:t>
            </a:r>
            <a:r>
              <a:rPr sz="1700" b="1" spc="254" dirty="0">
                <a:solidFill>
                  <a:srgbClr val="FFFFFF"/>
                </a:solidFill>
                <a:latin typeface="Tahoma"/>
                <a:cs typeface="Tahoma"/>
              </a:rPr>
              <a:t> </a:t>
            </a:r>
            <a:r>
              <a:rPr sz="1700" b="1" spc="55" dirty="0">
                <a:solidFill>
                  <a:srgbClr val="FFFFFF"/>
                </a:solidFill>
                <a:latin typeface="Tahoma"/>
                <a:cs typeface="Tahoma"/>
              </a:rPr>
              <a:t>DE</a:t>
            </a:r>
            <a:r>
              <a:rPr sz="1700" b="1" spc="250" dirty="0">
                <a:solidFill>
                  <a:srgbClr val="FFFFFF"/>
                </a:solidFill>
                <a:latin typeface="Tahoma"/>
                <a:cs typeface="Tahoma"/>
              </a:rPr>
              <a:t> </a:t>
            </a:r>
            <a:r>
              <a:rPr sz="1700" b="1" spc="60" dirty="0">
                <a:solidFill>
                  <a:srgbClr val="FFFFFF"/>
                </a:solidFill>
                <a:latin typeface="Tahoma"/>
                <a:cs typeface="Tahoma"/>
              </a:rPr>
              <a:t>BOXE</a:t>
            </a:r>
            <a:endParaRPr sz="1700" dirty="0">
              <a:latin typeface="Tahoma"/>
              <a:cs typeface="Tahoma"/>
            </a:endParaRPr>
          </a:p>
        </p:txBody>
      </p:sp>
      <p:sp>
        <p:nvSpPr>
          <p:cNvPr id="6" name="Rectangle 5"/>
          <p:cNvSpPr/>
          <p:nvPr/>
        </p:nvSpPr>
        <p:spPr>
          <a:xfrm>
            <a:off x="2146300" y="2714625"/>
            <a:ext cx="6870700" cy="1384995"/>
          </a:xfrm>
          <a:prstGeom prst="rect">
            <a:avLst/>
          </a:prstGeom>
        </p:spPr>
        <p:txBody>
          <a:bodyPr wrap="square">
            <a:spAutoFit/>
          </a:bodyPr>
          <a:lstStyle/>
          <a:p>
            <a:pPr algn="ctr"/>
            <a:r>
              <a:rPr lang="fr-FR" sz="2800" b="1" dirty="0">
                <a:solidFill>
                  <a:schemeClr val="bg1"/>
                </a:solidFill>
              </a:rPr>
              <a:t>LA DIRECTION</a:t>
            </a:r>
            <a:br>
              <a:rPr lang="fr-FR" sz="2800" b="1" dirty="0">
                <a:solidFill>
                  <a:schemeClr val="bg1"/>
                </a:solidFill>
              </a:rPr>
            </a:br>
            <a:r>
              <a:rPr lang="fr-FR" sz="2800" b="1" dirty="0">
                <a:solidFill>
                  <a:schemeClr val="bg1"/>
                </a:solidFill>
              </a:rPr>
              <a:t>TECHNIQUE</a:t>
            </a:r>
            <a:br>
              <a:rPr lang="fr-FR" sz="2800" b="1" dirty="0">
                <a:solidFill>
                  <a:schemeClr val="bg1"/>
                </a:solidFill>
              </a:rPr>
            </a:br>
            <a:r>
              <a:rPr lang="fr-FR" sz="2800" b="1" dirty="0">
                <a:solidFill>
                  <a:schemeClr val="bg1"/>
                </a:solidFill>
              </a:rPr>
              <a:t>NATIONALE</a:t>
            </a:r>
            <a:endParaRPr lang="fr-FR"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10</a:t>
            </a:fld>
            <a:endParaRPr spc="-25" dirty="0"/>
          </a:p>
        </p:txBody>
      </p:sp>
      <p:sp>
        <p:nvSpPr>
          <p:cNvPr id="7" name="Titre 1"/>
          <p:cNvSpPr>
            <a:spLocks noGrp="1"/>
          </p:cNvSpPr>
          <p:nvPr>
            <p:ph type="title"/>
          </p:nvPr>
        </p:nvSpPr>
        <p:spPr>
          <a:xfrm>
            <a:off x="698500" y="276225"/>
            <a:ext cx="9561513" cy="854075"/>
          </a:xfrm>
        </p:spPr>
        <p:txBody>
          <a:bodyPr/>
          <a:lstStyle/>
          <a:p>
            <a:br>
              <a:rPr lang="fr-FR" altLang="fr-FR" dirty="0"/>
            </a:br>
            <a:r>
              <a:rPr lang="fr-FR" altLang="fr-FR" dirty="0">
                <a:solidFill>
                  <a:schemeClr val="tx1"/>
                </a:solidFill>
              </a:rPr>
              <a:t>La DTN : ROLES ET MISSIONS</a:t>
            </a:r>
            <a:br>
              <a:rPr lang="fr-FR" altLang="fr-FR" dirty="0"/>
            </a:br>
            <a:endParaRPr lang="fr-FR" dirty="0"/>
          </a:p>
        </p:txBody>
      </p:sp>
      <p:sp>
        <p:nvSpPr>
          <p:cNvPr id="8" name="Rectangle 7"/>
          <p:cNvSpPr>
            <a:spLocks noChangeArrowheads="1"/>
          </p:cNvSpPr>
          <p:nvPr/>
        </p:nvSpPr>
        <p:spPr bwMode="auto">
          <a:xfrm>
            <a:off x="774700" y="1114425"/>
            <a:ext cx="9144000" cy="533488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350838" indent="-285750">
              <a:spcBef>
                <a:spcPct val="20000"/>
              </a:spcBef>
              <a:buChar char="–"/>
              <a:defRPr sz="2800">
                <a:solidFill>
                  <a:schemeClr val="tx1"/>
                </a:solidFill>
                <a:latin typeface="Arial" panose="020B0604020202020204" pitchFamily="34" charset="0"/>
              </a:defRPr>
            </a:lvl2pPr>
            <a:lvl3pPr marL="1235075" indent="-228600">
              <a:spcBef>
                <a:spcPct val="20000"/>
              </a:spcBef>
              <a:buChar char="•"/>
              <a:defRPr sz="2400">
                <a:solidFill>
                  <a:schemeClr val="tx1"/>
                </a:solidFill>
                <a:latin typeface="Arial" panose="020B0604020202020204" pitchFamily="34" charset="0"/>
              </a:defRPr>
            </a:lvl3pPr>
            <a:lvl4pPr marL="1643063"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fr-FR" sz="2000" b="1" dirty="0">
                <a:latin typeface="Calibri" panose="020F0502020204030204" pitchFamily="34" charset="0"/>
              </a:rPr>
              <a:t>LE CONSEIL, L’EXPERTISE, LA VEILLE JURIDIQUE ET REGLEMENTAIRE,</a:t>
            </a:r>
          </a:p>
          <a:p>
            <a:pPr algn="ctr" eaLnBrk="1" hangingPunct="1">
              <a:buFontTx/>
              <a:buNone/>
            </a:pPr>
            <a:r>
              <a:rPr lang="fr-FR" altLang="fr-FR" sz="2000" b="1" dirty="0">
                <a:latin typeface="Calibri" panose="020F0502020204030204" pitchFamily="34" charset="0"/>
              </a:rPr>
              <a:t>LA PARTICIPATION A L’ANIMATION DE LA VIE FEDERALE</a:t>
            </a:r>
          </a:p>
          <a:p>
            <a:pPr eaLnBrk="1" hangingPunct="1">
              <a:buFontTx/>
              <a:buNone/>
            </a:pPr>
            <a:r>
              <a:rPr lang="fr-FR" altLang="fr-FR" sz="2000" b="1" dirty="0">
                <a:latin typeface="Calibri" panose="020F0502020204030204" pitchFamily="34" charset="0"/>
              </a:rPr>
              <a:t>Les objectifs :</a:t>
            </a:r>
          </a:p>
          <a:p>
            <a:pPr eaLnBrk="1" hangingPunct="1">
              <a:buFontTx/>
              <a:buChar char="-"/>
            </a:pPr>
            <a:r>
              <a:rPr lang="fr-FR" altLang="fr-FR" sz="2000" dirty="0">
                <a:latin typeface="Calibri" panose="020F0502020204030204" pitchFamily="34" charset="0"/>
              </a:rPr>
              <a:t> Assurer le suivi de l’évolution de la réglementation liée aux différentes activités </a:t>
            </a:r>
          </a:p>
          <a:p>
            <a:pPr eaLnBrk="1" hangingPunct="1">
              <a:buFontTx/>
              <a:buChar char="-"/>
            </a:pPr>
            <a:r>
              <a:rPr lang="fr-FR" altLang="fr-FR" sz="2000" dirty="0">
                <a:latin typeface="Calibri" panose="020F0502020204030204" pitchFamily="34" charset="0"/>
              </a:rPr>
              <a:t> Informer les acteurs fédéraux des nouvelles dispositions ou orientations</a:t>
            </a:r>
          </a:p>
          <a:p>
            <a:pPr eaLnBrk="1" hangingPunct="1">
              <a:buFontTx/>
              <a:buChar char="-"/>
            </a:pPr>
            <a:r>
              <a:rPr lang="fr-FR" altLang="fr-FR" sz="2000" dirty="0">
                <a:latin typeface="Calibri" panose="020F0502020204030204" pitchFamily="34" charset="0"/>
              </a:rPr>
              <a:t> Exercer une mission d’expertise et de conseil</a:t>
            </a:r>
          </a:p>
          <a:p>
            <a:pPr eaLnBrk="1" hangingPunct="1">
              <a:buFontTx/>
              <a:buChar char="-"/>
            </a:pPr>
            <a:r>
              <a:rPr lang="fr-FR" altLang="fr-FR" sz="2000" dirty="0">
                <a:latin typeface="Calibri" panose="020F0502020204030204" pitchFamily="34" charset="0"/>
              </a:rPr>
              <a:t> Préparer et suivre le conventionnement avec le ministère de tutelle</a:t>
            </a:r>
          </a:p>
          <a:p>
            <a:pPr eaLnBrk="1" hangingPunct="1">
              <a:buFontTx/>
              <a:buChar char="-"/>
            </a:pPr>
            <a:r>
              <a:rPr lang="fr-FR" altLang="fr-FR" sz="2000" dirty="0">
                <a:latin typeface="Calibri" panose="020F0502020204030204" pitchFamily="34" charset="0"/>
              </a:rPr>
              <a:t> Contribuer à la préparation et à l’animation des événements fédéraux nationaux</a:t>
            </a:r>
          </a:p>
          <a:p>
            <a:pPr eaLnBrk="1" hangingPunct="1">
              <a:buFontTx/>
              <a:buNone/>
            </a:pPr>
            <a:r>
              <a:rPr lang="fr-FR" altLang="fr-FR" sz="2000" b="1" dirty="0">
                <a:solidFill>
                  <a:srgbClr val="FF0000"/>
                </a:solidFill>
                <a:latin typeface="Calibri" panose="020F0502020204030204" pitchFamily="34" charset="0"/>
              </a:rPr>
              <a:t>Les actions prioritaires :</a:t>
            </a:r>
          </a:p>
          <a:p>
            <a:pPr eaLnBrk="1" hangingPunct="1"/>
            <a:r>
              <a:rPr lang="fr-FR" altLang="fr-FR" sz="2000" dirty="0">
                <a:solidFill>
                  <a:srgbClr val="FF0000"/>
                </a:solidFill>
                <a:latin typeface="Calibri" panose="020F0502020204030204" pitchFamily="34" charset="0"/>
              </a:rPr>
              <a:t> Préparation et suivi du contrat de développement avec l’ANS (ex-convention d’objectifs avec notre ministère délégué aux sports)</a:t>
            </a:r>
          </a:p>
          <a:p>
            <a:r>
              <a:rPr lang="fr-FR" altLang="fr-FR" sz="2000" dirty="0">
                <a:solidFill>
                  <a:srgbClr val="FF0000"/>
                </a:solidFill>
                <a:latin typeface="Calibri" panose="020F0502020204030204" pitchFamily="34" charset="0"/>
              </a:rPr>
              <a:t> Accompagnement juridique (réponses aux questions des structures territoriales)</a:t>
            </a:r>
          </a:p>
          <a:p>
            <a:pPr eaLnBrk="1" hangingPunct="1"/>
            <a:r>
              <a:rPr lang="fr-FR" altLang="fr-FR" sz="2000" dirty="0">
                <a:solidFill>
                  <a:srgbClr val="FF0000"/>
                </a:solidFill>
                <a:latin typeface="Calibri" panose="020F0502020204030204" pitchFamily="34" charset="0"/>
              </a:rPr>
              <a:t> Participation aux différentes instances et manifestations fédérales </a:t>
            </a:r>
          </a:p>
          <a:p>
            <a:pPr eaLnBrk="1" hangingPunct="1"/>
            <a:r>
              <a:rPr lang="fr-FR" altLang="fr-FR" sz="2000" dirty="0">
                <a:solidFill>
                  <a:srgbClr val="FF0000"/>
                </a:solidFill>
                <a:latin typeface="Calibri" panose="020F0502020204030204" pitchFamily="34" charset="0"/>
              </a:rPr>
              <a:t> Accompagnement des territoires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11</a:t>
            </a:fld>
            <a:endParaRPr spc="-25" dirty="0"/>
          </a:p>
        </p:txBody>
      </p:sp>
      <p:sp>
        <p:nvSpPr>
          <p:cNvPr id="9" name="Titre 1"/>
          <p:cNvSpPr>
            <a:spLocks noGrp="1"/>
          </p:cNvSpPr>
          <p:nvPr>
            <p:ph type="title"/>
          </p:nvPr>
        </p:nvSpPr>
        <p:spPr>
          <a:xfrm>
            <a:off x="1003300" y="123825"/>
            <a:ext cx="8382001" cy="500062"/>
          </a:xfrm>
        </p:spPr>
        <p:txBody>
          <a:bodyPr/>
          <a:lstStyle/>
          <a:p>
            <a:r>
              <a:rPr lang="fr-FR" altLang="fr-FR" dirty="0">
                <a:solidFill>
                  <a:schemeClr val="tx1"/>
                </a:solidFill>
              </a:rPr>
              <a:t>La DTN : RELATIONS FONCTIONNELLES (au sein de la fédération)</a:t>
            </a:r>
            <a:br>
              <a:rPr lang="fr-FR" altLang="fr-FR" dirty="0">
                <a:solidFill>
                  <a:schemeClr val="tx1"/>
                </a:solidFill>
              </a:rPr>
            </a:br>
            <a:br>
              <a:rPr lang="fr-FR" altLang="fr-FR" dirty="0">
                <a:solidFill>
                  <a:schemeClr val="tx1"/>
                </a:solidFill>
              </a:rPr>
            </a:br>
            <a:endParaRPr lang="fr-FR" dirty="0">
              <a:solidFill>
                <a:schemeClr val="tx1"/>
              </a:solidFill>
            </a:endParaRPr>
          </a:p>
        </p:txBody>
      </p:sp>
      <p:graphicFrame>
        <p:nvGraphicFramePr>
          <p:cNvPr id="10" name="Diagramme 9"/>
          <p:cNvGraphicFramePr/>
          <p:nvPr>
            <p:extLst>
              <p:ext uri="{D42A27DB-BD31-4B8C-83A1-F6EECF244321}">
                <p14:modId xmlns:p14="http://schemas.microsoft.com/office/powerpoint/2010/main" val="1488427741"/>
              </p:ext>
            </p:extLst>
          </p:nvPr>
        </p:nvGraphicFramePr>
        <p:xfrm>
          <a:off x="1231900" y="733425"/>
          <a:ext cx="7772401"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12</a:t>
            </a:fld>
            <a:endParaRPr spc="-25" dirty="0"/>
          </a:p>
        </p:txBody>
      </p:sp>
      <p:sp>
        <p:nvSpPr>
          <p:cNvPr id="7" name="Titre 1"/>
          <p:cNvSpPr>
            <a:spLocks noGrp="1"/>
          </p:cNvSpPr>
          <p:nvPr>
            <p:ph type="title"/>
          </p:nvPr>
        </p:nvSpPr>
        <p:spPr>
          <a:xfrm>
            <a:off x="468313" y="461963"/>
            <a:ext cx="9791700" cy="307777"/>
          </a:xfrm>
        </p:spPr>
        <p:txBody>
          <a:bodyPr/>
          <a:lstStyle/>
          <a:p>
            <a:pPr algn="ctr"/>
            <a:r>
              <a:rPr lang="fr-FR" dirty="0">
                <a:solidFill>
                  <a:schemeClr val="tx1"/>
                </a:solidFill>
              </a:rPr>
              <a:t>REGIONS/DEPARTEMENTS-CD/DROM-COM</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1266825"/>
            <a:ext cx="5754221"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13</a:t>
            </a:fld>
            <a:endParaRPr spc="-25" dirty="0"/>
          </a:p>
        </p:txBody>
      </p:sp>
      <p:sp>
        <p:nvSpPr>
          <p:cNvPr id="8" name="Titre 1"/>
          <p:cNvSpPr>
            <a:spLocks noGrp="1"/>
          </p:cNvSpPr>
          <p:nvPr>
            <p:ph type="title"/>
          </p:nvPr>
        </p:nvSpPr>
        <p:spPr>
          <a:xfrm>
            <a:off x="468313" y="461963"/>
            <a:ext cx="9791700" cy="854075"/>
          </a:xfrm>
        </p:spPr>
        <p:txBody>
          <a:bodyPr/>
          <a:lstStyle/>
          <a:p>
            <a:pPr algn="ctr"/>
            <a:r>
              <a:rPr lang="fr-FR" sz="2800" dirty="0">
                <a:solidFill>
                  <a:schemeClr val="tx1"/>
                </a:solidFill>
                <a:ea typeface="Clensey" pitchFamily="2" charset="0"/>
              </a:rPr>
              <a:t>DROM-COM</a:t>
            </a:r>
            <a:br>
              <a:rPr lang="fr-FR" sz="2800" dirty="0">
                <a:solidFill>
                  <a:schemeClr val="tx1"/>
                </a:solidFill>
                <a:ea typeface="Clensey" pitchFamily="2" charset="0"/>
              </a:rPr>
            </a:br>
            <a:endParaRPr lang="fr-FR" sz="2800" dirty="0">
              <a:solidFill>
                <a:schemeClr val="tx1"/>
              </a:solidFill>
            </a:endParaRPr>
          </a:p>
        </p:txBody>
      </p:sp>
      <p:pic>
        <p:nvPicPr>
          <p:cNvPr id="9" name="Picture 2"/>
          <p:cNvPicPr>
            <a:picLocks noChangeAspect="1" noChangeArrowheads="1"/>
          </p:cNvPicPr>
          <p:nvPr/>
        </p:nvPicPr>
        <p:blipFill>
          <a:blip r:embed="rId2" cstate="print"/>
          <a:srcRect/>
          <a:stretch>
            <a:fillRect/>
          </a:stretch>
        </p:blipFill>
        <p:spPr bwMode="auto">
          <a:xfrm>
            <a:off x="468313" y="997250"/>
            <a:ext cx="9791700" cy="577251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55700" y="1266825"/>
            <a:ext cx="8001000" cy="4877822"/>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14</a:t>
            </a:fld>
            <a:endParaRPr spc="-25" dirty="0"/>
          </a:p>
        </p:txBody>
      </p:sp>
      <p:sp>
        <p:nvSpPr>
          <p:cNvPr id="5" name="Rectangle 4"/>
          <p:cNvSpPr/>
          <p:nvPr/>
        </p:nvSpPr>
        <p:spPr>
          <a:xfrm>
            <a:off x="3365500" y="3400425"/>
            <a:ext cx="4038600" cy="461665"/>
          </a:xfrm>
          <a:prstGeom prst="rect">
            <a:avLst/>
          </a:prstGeom>
        </p:spPr>
        <p:txBody>
          <a:bodyPr wrap="square">
            <a:spAutoFit/>
          </a:bodyPr>
          <a:lstStyle/>
          <a:p>
            <a:pPr algn="ctr"/>
            <a:r>
              <a:rPr lang="fr-FR" sz="2400" dirty="0">
                <a:solidFill>
                  <a:schemeClr val="bg1"/>
                </a:solidFill>
              </a:rPr>
              <a:t>Merci de votre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038225"/>
            <a:ext cx="10693400" cy="5219643"/>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2</a:t>
            </a:fld>
            <a:endParaRPr spc="-25" dirty="0"/>
          </a:p>
        </p:txBody>
      </p:sp>
      <p:sp>
        <p:nvSpPr>
          <p:cNvPr id="6" name="Titre 1"/>
          <p:cNvSpPr txBox="1">
            <a:spLocks/>
          </p:cNvSpPr>
          <p:nvPr/>
        </p:nvSpPr>
        <p:spPr>
          <a:xfrm>
            <a:off x="823390" y="276225"/>
            <a:ext cx="9791700" cy="854075"/>
          </a:xfrm>
          <a:prstGeom prst="rect">
            <a:avLst/>
          </a:prstGeom>
        </p:spPr>
        <p:txBody>
          <a:bodyPr lIns="360000" rIns="360000" anchor="ctr" anchorCtr="0"/>
          <a:lstStyle>
            <a:lvl1pPr algn="l" defTabSz="521437" rtl="0" eaLnBrk="1" latinLnBrk="0" hangingPunct="1">
              <a:lnSpc>
                <a:spcPts val="2200"/>
              </a:lnSpc>
              <a:spcBef>
                <a:spcPct val="0"/>
              </a:spcBef>
              <a:buNone/>
              <a:defRPr sz="2000" b="1" kern="1200" cap="all">
                <a:solidFill>
                  <a:srgbClr val="FFFFFF"/>
                </a:solidFill>
                <a:latin typeface="+mn-lt"/>
                <a:ea typeface="+mj-ea"/>
                <a:cs typeface="+mj-cs"/>
              </a:defRPr>
            </a:lvl1pPr>
          </a:lstStyle>
          <a:p>
            <a:r>
              <a:rPr lang="fr-FR" sz="2400" dirty="0">
                <a:solidFill>
                  <a:schemeClr val="tx1"/>
                </a:solidFill>
              </a:rPr>
              <a:t>Les missions des conseillers techniques sportifs</a:t>
            </a:r>
          </a:p>
        </p:txBody>
      </p:sp>
      <p:sp>
        <p:nvSpPr>
          <p:cNvPr id="7" name="Espace réservé du contenu 2"/>
          <p:cNvSpPr txBox="1">
            <a:spLocks/>
          </p:cNvSpPr>
          <p:nvPr/>
        </p:nvSpPr>
        <p:spPr>
          <a:xfrm>
            <a:off x="576749" y="1558843"/>
            <a:ext cx="10121468" cy="4320000"/>
          </a:xfrm>
          <a:prstGeom prst="rect">
            <a:avLst/>
          </a:prstGeom>
        </p:spPr>
        <p:txBody>
          <a:bodyPr lIns="0" tIns="0" rIns="0" bIns="0"/>
          <a:lstStyle>
            <a:lvl1pPr marL="0" indent="0" algn="l" defTabSz="521437" rtl="0" eaLnBrk="1" latinLnBrk="0" hangingPunct="1">
              <a:lnSpc>
                <a:spcPts val="2400"/>
              </a:lnSpc>
              <a:spcBef>
                <a:spcPts val="3600"/>
              </a:spcBef>
              <a:buFontTx/>
              <a:buNone/>
              <a:defRPr sz="2300" kern="1200" cap="all">
                <a:solidFill>
                  <a:schemeClr val="tx1"/>
                </a:solidFill>
                <a:latin typeface="+mn-lt"/>
                <a:ea typeface="+mn-ea"/>
                <a:cs typeface="+mn-cs"/>
              </a:defRPr>
            </a:lvl1pPr>
            <a:lvl2pPr marL="0" indent="0" algn="l" defTabSz="521437" rtl="0" eaLnBrk="1" latinLnBrk="0" hangingPunct="1">
              <a:lnSpc>
                <a:spcPct val="100000"/>
              </a:lnSpc>
              <a:spcBef>
                <a:spcPts val="1200"/>
              </a:spcBef>
              <a:buFontTx/>
              <a:buNone/>
              <a:defRPr sz="1400" kern="1200">
                <a:solidFill>
                  <a:schemeClr val="tx1"/>
                </a:solidFill>
                <a:latin typeface="+mn-lt"/>
                <a:ea typeface="+mn-ea"/>
                <a:cs typeface="+mn-cs"/>
              </a:defRPr>
            </a:lvl2pPr>
            <a:lvl3pPr marL="0" indent="0" algn="l" defTabSz="521437" rtl="0" eaLnBrk="1" latinLnBrk="0" hangingPunct="1">
              <a:spcBef>
                <a:spcPts val="0"/>
              </a:spcBef>
              <a:buFontTx/>
              <a:buNone/>
              <a:defRPr sz="2300" kern="1200">
                <a:solidFill>
                  <a:schemeClr val="tx1"/>
                </a:solidFill>
                <a:latin typeface="+mn-lt"/>
                <a:ea typeface="+mn-ea"/>
                <a:cs typeface="+mn-cs"/>
              </a:defRPr>
            </a:lvl3pPr>
            <a:lvl4pPr marL="0" indent="0" algn="l" defTabSz="521437" rtl="0" eaLnBrk="1" latinLnBrk="0" hangingPunct="1">
              <a:spcBef>
                <a:spcPts val="0"/>
              </a:spcBef>
              <a:buFontTx/>
              <a:buNone/>
              <a:defRPr sz="2100" kern="1200">
                <a:solidFill>
                  <a:schemeClr val="tx1"/>
                </a:solidFill>
                <a:latin typeface="+mn-lt"/>
                <a:ea typeface="+mn-ea"/>
                <a:cs typeface="+mn-cs"/>
              </a:defRPr>
            </a:lvl4pPr>
            <a:lvl5pPr marL="0" indent="0" algn="l" defTabSz="521437" rtl="0" eaLnBrk="1" latinLnBrk="0" hangingPunct="1">
              <a:spcBef>
                <a:spcPts val="0"/>
              </a:spcBef>
              <a:buFontTx/>
              <a:buNone/>
              <a:defRPr sz="21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1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1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1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100" kern="1200">
                <a:solidFill>
                  <a:schemeClr val="tx1"/>
                </a:solidFill>
                <a:latin typeface="+mn-lt"/>
                <a:ea typeface="+mn-ea"/>
                <a:cs typeface="+mn-cs"/>
              </a:defRPr>
            </a:lvl9pPr>
          </a:lstStyle>
          <a:p>
            <a:r>
              <a:rPr lang="fr-FR" sz="2800" b="1" dirty="0">
                <a:latin typeface="Calibri" panose="020F0502020204030204" pitchFamily="34" charset="0"/>
                <a:cs typeface="Calibri" panose="020F0502020204030204" pitchFamily="34" charset="0"/>
              </a:rPr>
              <a:t>Les directeurs techniques nationaux (au nombre de 64) </a:t>
            </a:r>
            <a:r>
              <a:rPr lang="fr-FR" sz="2800" dirty="0">
                <a:latin typeface="Calibri" panose="020F0502020204030204" pitchFamily="34" charset="0"/>
                <a:cs typeface="Calibri" panose="020F0502020204030204" pitchFamily="34" charset="0"/>
              </a:rPr>
              <a:t>concourent à la définition de la politique sportive fédérale, veillent à sa mise en œuvre, et contribuent à son évaluation. À l’interface directe entre la fédération et le ministère </a:t>
            </a:r>
            <a:r>
              <a:rPr lang="fr-FR" sz="2800" dirty="0" err="1">
                <a:latin typeface="Calibri" panose="020F0502020204030204" pitchFamily="34" charset="0"/>
                <a:cs typeface="Calibri" panose="020F0502020204030204" pitchFamily="34" charset="0"/>
              </a:rPr>
              <a:t>Délégues</a:t>
            </a:r>
            <a:r>
              <a:rPr lang="fr-FR" sz="2800" dirty="0">
                <a:latin typeface="Calibri" panose="020F0502020204030204" pitchFamily="34" charset="0"/>
                <a:cs typeface="Calibri" panose="020F0502020204030204" pitchFamily="34" charset="0"/>
              </a:rPr>
              <a:t> aux sports, ils sont responsables de la politique sportive de haut niveau, de la formation, de l’encadrement et de la coordination des cadres fédéraux, de la préparation et de la déclinaison du CONTRAT de performance et DE </a:t>
            </a:r>
            <a:r>
              <a:rPr lang="fr-FR" sz="2800" dirty="0" err="1">
                <a:latin typeface="Calibri" panose="020F0502020204030204" pitchFamily="34" charset="0"/>
                <a:cs typeface="Calibri" panose="020F0502020204030204" pitchFamily="34" charset="0"/>
              </a:rPr>
              <a:t>DéVELOPPEMENT</a:t>
            </a:r>
            <a:r>
              <a:rPr lang="fr-FR" sz="2800" dirty="0">
                <a:latin typeface="Calibri" panose="020F0502020204030204" pitchFamily="34" charset="0"/>
                <a:cs typeface="Calibri" panose="020F0502020204030204" pitchFamily="34" charset="0"/>
              </a:rPr>
              <a:t> </a:t>
            </a:r>
          </a:p>
          <a:p>
            <a:r>
              <a:rPr lang="fr-FR" sz="2800" dirty="0">
                <a:latin typeface="Calibri" panose="020F0502020204030204" pitchFamily="34" charset="0"/>
                <a:cs typeface="Calibri" panose="020F0502020204030204" pitchFamily="34" charset="0"/>
              </a:rPr>
              <a:t>Les entraîneurs nationaux (au nombre de 346) encadrent les membres de l’équipe de France et animent la filière d’accès au sport de haut niveau des fédérations.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3</a:t>
            </a:fld>
            <a:endParaRPr spc="-25" dirty="0"/>
          </a:p>
        </p:txBody>
      </p:sp>
      <p:sp>
        <p:nvSpPr>
          <p:cNvPr id="6" name="Titre 1"/>
          <p:cNvSpPr>
            <a:spLocks noGrp="1"/>
          </p:cNvSpPr>
          <p:nvPr>
            <p:ph type="title"/>
          </p:nvPr>
        </p:nvSpPr>
        <p:spPr>
          <a:xfrm>
            <a:off x="774700" y="1038225"/>
            <a:ext cx="9791700" cy="369332"/>
          </a:xfrm>
        </p:spPr>
        <p:txBody>
          <a:bodyPr/>
          <a:lstStyle/>
          <a:p>
            <a:r>
              <a:rPr lang="fr-FR" sz="2400" dirty="0"/>
              <a:t>Les missions des conseillers techniques sportifs</a:t>
            </a:r>
          </a:p>
        </p:txBody>
      </p:sp>
      <p:sp>
        <p:nvSpPr>
          <p:cNvPr id="7" name="Espace réservé du contenu 2"/>
          <p:cNvSpPr txBox="1">
            <a:spLocks/>
          </p:cNvSpPr>
          <p:nvPr/>
        </p:nvSpPr>
        <p:spPr>
          <a:xfrm>
            <a:off x="774699" y="2028825"/>
            <a:ext cx="9677401" cy="3323987"/>
          </a:xfrm>
          <a:prstGeom prst="rect">
            <a:avLst/>
          </a:prstGeom>
        </p:spPr>
        <p:txBody>
          <a:bodyPr wrap="square" lIns="0" tIns="0" rIns="0" bIns="0">
            <a:spAutoFit/>
          </a:bodyPr>
          <a:lstStyle>
            <a:lvl1pPr marL="0">
              <a:defRPr sz="2000" b="0" i="0">
                <a:solidFill>
                  <a:srgbClr val="2F5597"/>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fr-FR" dirty="0"/>
          </a:p>
          <a:p>
            <a:r>
              <a:rPr lang="fr-FR" sz="2800" b="1" dirty="0">
                <a:latin typeface="Calibri" panose="020F0502020204030204" pitchFamily="34" charset="0"/>
                <a:cs typeface="Calibri" panose="020F0502020204030204" pitchFamily="34" charset="0"/>
              </a:rPr>
              <a:t>Les conseilleurs techniques nationaux et régionaux </a:t>
            </a:r>
            <a:r>
              <a:rPr lang="fr-FR" sz="2800" dirty="0">
                <a:latin typeface="Calibri" panose="020F0502020204030204" pitchFamily="34" charset="0"/>
                <a:cs typeface="Calibri" panose="020F0502020204030204" pitchFamily="34" charset="0"/>
              </a:rPr>
              <a:t>(au nombre de 1 187) ont pour mission de décliner au niveau national et régional la politique fédérale d’encadrement des sportifs, de participation à des examens et certifications, de formation des cadres, d’organisation de compétitions et de développement de la pratique. Ils doivent fournir leur appui et expertise aux clubs (ASSOCIATIONS) et ligues ou Comités Régionaux.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a:t>
            </a:fld>
            <a:endParaRPr spc="-25" dirty="0"/>
          </a:p>
        </p:txBody>
      </p:sp>
      <p:sp>
        <p:nvSpPr>
          <p:cNvPr id="7" name="Titre 1"/>
          <p:cNvSpPr>
            <a:spLocks noGrp="1"/>
          </p:cNvSpPr>
          <p:nvPr>
            <p:ph type="title"/>
          </p:nvPr>
        </p:nvSpPr>
        <p:spPr>
          <a:xfrm>
            <a:off x="698500" y="352425"/>
            <a:ext cx="8382000" cy="1661993"/>
          </a:xfrm>
        </p:spPr>
        <p:txBody>
          <a:bodyPr/>
          <a:lstStyle/>
          <a:p>
            <a:pPr algn="ctr"/>
            <a:br>
              <a:rPr lang="fr-FR" altLang="fr-FR" dirty="0"/>
            </a:br>
            <a:r>
              <a:rPr lang="fr-FR" altLang="fr-FR" sz="2200" dirty="0"/>
              <a:t>La DTN :  </a:t>
            </a:r>
            <a:br>
              <a:rPr lang="fr-FR" altLang="fr-FR" sz="2200" dirty="0"/>
            </a:br>
            <a:r>
              <a:rPr lang="fr-FR" altLang="fr-FR" sz="2200" dirty="0"/>
              <a:t>Des cadres d’état sous l’autorité hiérarchique MSJO placés  auprès du Président de la  FF BOXE.</a:t>
            </a:r>
            <a:br>
              <a:rPr lang="fr-FR" altLang="fr-FR" sz="2200" dirty="0"/>
            </a:br>
            <a:endParaRPr lang="fr-FR" sz="2200" dirty="0"/>
          </a:p>
        </p:txBody>
      </p:sp>
      <p:sp>
        <p:nvSpPr>
          <p:cNvPr id="8" name="Text Box 15"/>
          <p:cNvSpPr txBox="1">
            <a:spLocks noChangeArrowheads="1"/>
          </p:cNvSpPr>
          <p:nvPr/>
        </p:nvSpPr>
        <p:spPr bwMode="auto">
          <a:xfrm>
            <a:off x="2527300" y="2257425"/>
            <a:ext cx="6033770" cy="3418821"/>
          </a:xfrm>
          <a:prstGeom prst="rect">
            <a:avLst/>
          </a:prstGeom>
          <a:solidFill>
            <a:schemeClr val="accent1">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3088" b="1" dirty="0">
                <a:solidFill>
                  <a:srgbClr val="CC0099"/>
                </a:solidFill>
                <a:latin typeface="Calibri" panose="020F0502020204030204" pitchFamily="34" charset="0"/>
              </a:rPr>
              <a:t>DIRECTION TECHNIQUE NATIONALE</a:t>
            </a:r>
          </a:p>
          <a:p>
            <a:pPr algn="ctr" eaLnBrk="1" hangingPunct="1">
              <a:spcBef>
                <a:spcPct val="50000"/>
              </a:spcBef>
              <a:buFontTx/>
              <a:buNone/>
            </a:pPr>
            <a:r>
              <a:rPr lang="fr-FR" altLang="fr-FR" sz="3088" b="1" dirty="0">
                <a:latin typeface="Calibri" panose="020F0502020204030204" pitchFamily="34" charset="0"/>
              </a:rPr>
              <a:t>Mehdi NICHANE – DTN </a:t>
            </a:r>
          </a:p>
          <a:p>
            <a:pPr algn="ctr" eaLnBrk="1" hangingPunct="1">
              <a:spcBef>
                <a:spcPct val="50000"/>
              </a:spcBef>
              <a:buFontTx/>
              <a:buNone/>
            </a:pPr>
            <a:r>
              <a:rPr lang="fr-FR" altLang="fr-FR" sz="3088" b="1" dirty="0">
                <a:latin typeface="Calibri" panose="020F0502020204030204" pitchFamily="34" charset="0"/>
              </a:rPr>
              <a:t>Eric DARY – </a:t>
            </a:r>
            <a:r>
              <a:rPr lang="fr-FR" altLang="fr-FR" sz="3088" b="1" dirty="0" err="1">
                <a:latin typeface="Calibri" panose="020F0502020204030204" pitchFamily="34" charset="0"/>
              </a:rPr>
              <a:t>DTNa</a:t>
            </a:r>
            <a:endParaRPr lang="fr-FR" altLang="fr-FR" sz="3088" b="1" dirty="0">
              <a:latin typeface="Calibri" panose="020F0502020204030204" pitchFamily="34" charset="0"/>
            </a:endParaRPr>
          </a:p>
          <a:p>
            <a:pPr algn="ctr">
              <a:spcBef>
                <a:spcPct val="50000"/>
              </a:spcBef>
              <a:buNone/>
            </a:pPr>
            <a:r>
              <a:rPr lang="fr-FR" altLang="fr-FR" sz="3088" b="1" dirty="0">
                <a:latin typeface="Calibri" panose="020F0502020204030204" pitchFamily="34" charset="0"/>
              </a:rPr>
              <a:t>Gérard SANTORO – </a:t>
            </a:r>
            <a:r>
              <a:rPr lang="fr-FR" altLang="fr-FR" sz="3088" b="1" dirty="0" err="1">
                <a:latin typeface="Calibri" panose="020F0502020204030204" pitchFamily="34" charset="0"/>
              </a:rPr>
              <a:t>DTNa</a:t>
            </a:r>
            <a:endParaRPr lang="fr-FR" altLang="fr-FR" sz="3088" b="1" dirty="0">
              <a:latin typeface="Calibri" panose="020F0502020204030204" pitchFamily="34" charset="0"/>
            </a:endParaRPr>
          </a:p>
          <a:p>
            <a:pPr algn="ctr">
              <a:spcBef>
                <a:spcPct val="50000"/>
              </a:spcBef>
              <a:buNone/>
            </a:pPr>
            <a:endParaRPr lang="fr-FR" altLang="fr-FR" sz="3088" b="1"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5</a:t>
            </a:fld>
            <a:endParaRPr spc="-25" dirty="0"/>
          </a:p>
        </p:txBody>
      </p:sp>
      <p:sp>
        <p:nvSpPr>
          <p:cNvPr id="7" name="Titre 1"/>
          <p:cNvSpPr>
            <a:spLocks noGrp="1"/>
          </p:cNvSpPr>
          <p:nvPr>
            <p:ph type="title"/>
          </p:nvPr>
        </p:nvSpPr>
        <p:spPr>
          <a:xfrm>
            <a:off x="622300" y="504825"/>
            <a:ext cx="9791700" cy="923330"/>
          </a:xfrm>
        </p:spPr>
        <p:txBody>
          <a:bodyPr/>
          <a:lstStyle/>
          <a:p>
            <a:pPr algn="ctr"/>
            <a:br>
              <a:rPr lang="fr-FR" altLang="fr-FR" dirty="0">
                <a:solidFill>
                  <a:schemeClr val="tx1"/>
                </a:solidFill>
              </a:rPr>
            </a:br>
            <a:r>
              <a:rPr lang="fr-FR" altLang="fr-FR" dirty="0">
                <a:solidFill>
                  <a:schemeClr val="tx1"/>
                </a:solidFill>
              </a:rPr>
              <a:t>La DTN : ROLES ET MISSIONS A LA FFBOXE</a:t>
            </a:r>
            <a:br>
              <a:rPr lang="fr-FR" altLang="fr-FR" dirty="0">
                <a:solidFill>
                  <a:schemeClr val="tx1"/>
                </a:solidFill>
              </a:rPr>
            </a:br>
            <a:endParaRPr lang="fr-FR" dirty="0">
              <a:solidFill>
                <a:schemeClr val="tx1"/>
              </a:solidFill>
            </a:endParaRPr>
          </a:p>
        </p:txBody>
      </p:sp>
      <p:sp>
        <p:nvSpPr>
          <p:cNvPr id="8" name="Oval 9"/>
          <p:cNvSpPr>
            <a:spLocks noChangeArrowheads="1"/>
          </p:cNvSpPr>
          <p:nvPr/>
        </p:nvSpPr>
        <p:spPr bwMode="auto">
          <a:xfrm>
            <a:off x="698499" y="2333625"/>
            <a:ext cx="2819401" cy="2861446"/>
          </a:xfrm>
          <a:prstGeom prst="ellipse">
            <a:avLst/>
          </a:prstGeom>
          <a:solidFill>
            <a:schemeClr val="accent1">
              <a:lumMod val="40000"/>
              <a:lumOff val="60000"/>
            </a:schemeClr>
          </a:solidFill>
          <a:ln>
            <a:noFill/>
          </a:ln>
          <a:effectLst/>
        </p:spPr>
        <p:txBody>
          <a:bodyPr wrap="none"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fr-FR" altLang="fr-FR" sz="2400" b="1" dirty="0"/>
          </a:p>
          <a:p>
            <a:pPr algn="ctr" eaLnBrk="1" hangingPunct="1">
              <a:spcBef>
                <a:spcPct val="50000"/>
              </a:spcBef>
              <a:buFontTx/>
              <a:buNone/>
            </a:pPr>
            <a:r>
              <a:rPr lang="fr-FR" altLang="fr-FR" sz="2200" b="1" dirty="0"/>
              <a:t>EXPERTISE</a:t>
            </a:r>
          </a:p>
          <a:p>
            <a:pPr algn="ctr">
              <a:spcBef>
                <a:spcPct val="50000"/>
              </a:spcBef>
              <a:buNone/>
            </a:pPr>
            <a:r>
              <a:rPr lang="fr-FR" altLang="fr-FR" sz="2200" b="1" dirty="0"/>
              <a:t>OBSERVATION</a:t>
            </a:r>
          </a:p>
          <a:p>
            <a:pPr algn="ctr">
              <a:spcBef>
                <a:spcPct val="50000"/>
              </a:spcBef>
              <a:buNone/>
            </a:pPr>
            <a:r>
              <a:rPr lang="fr-FR" altLang="fr-FR" sz="2200" b="1" dirty="0"/>
              <a:t>ANALYSE</a:t>
            </a:r>
          </a:p>
          <a:p>
            <a:pPr algn="ctr">
              <a:spcBef>
                <a:spcPct val="50000"/>
              </a:spcBef>
              <a:buNone/>
            </a:pPr>
            <a:r>
              <a:rPr lang="fr-FR" altLang="fr-FR" sz="2200" b="1" dirty="0"/>
              <a:t>CONSEIL/</a:t>
            </a:r>
          </a:p>
          <a:p>
            <a:pPr algn="ctr">
              <a:spcBef>
                <a:spcPct val="50000"/>
              </a:spcBef>
              <a:buNone/>
            </a:pPr>
            <a:r>
              <a:rPr lang="fr-FR" altLang="fr-FR" sz="2200" b="1" dirty="0"/>
              <a:t>EXECUTIF</a:t>
            </a:r>
          </a:p>
          <a:p>
            <a:pPr algn="ctr" eaLnBrk="1" hangingPunct="1">
              <a:spcBef>
                <a:spcPct val="0"/>
              </a:spcBef>
              <a:buFontTx/>
              <a:buNone/>
            </a:pPr>
            <a:endParaRPr lang="fr-FR" altLang="fr-FR" sz="1800" dirty="0"/>
          </a:p>
        </p:txBody>
      </p:sp>
      <p:sp>
        <p:nvSpPr>
          <p:cNvPr id="9" name="Oval 10"/>
          <p:cNvSpPr>
            <a:spLocks noChangeArrowheads="1"/>
          </p:cNvSpPr>
          <p:nvPr/>
        </p:nvSpPr>
        <p:spPr bwMode="auto">
          <a:xfrm>
            <a:off x="7720115" y="2939304"/>
            <a:ext cx="2693885" cy="2445579"/>
          </a:xfrm>
          <a:prstGeom prst="ellipse">
            <a:avLst/>
          </a:prstGeom>
          <a:solidFill>
            <a:srgbClr val="FF3300"/>
          </a:solidFill>
          <a:ln>
            <a:noFill/>
          </a:ln>
          <a:effectLst/>
        </p:spPr>
        <p:txBody>
          <a:bodyPr wrap="none"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b="1" dirty="0"/>
              <a:t>SUIVI</a:t>
            </a:r>
          </a:p>
          <a:p>
            <a:pPr algn="ctr" eaLnBrk="1" hangingPunct="1">
              <a:spcBef>
                <a:spcPct val="50000"/>
              </a:spcBef>
              <a:buFontTx/>
              <a:buNone/>
            </a:pPr>
            <a:r>
              <a:rPr lang="fr-FR" altLang="fr-FR" sz="2400" b="1" dirty="0"/>
              <a:t>EVALUATION</a:t>
            </a:r>
          </a:p>
          <a:p>
            <a:pPr algn="ctr" eaLnBrk="1" hangingPunct="1">
              <a:spcBef>
                <a:spcPct val="50000"/>
              </a:spcBef>
              <a:buFontTx/>
              <a:buNone/>
            </a:pPr>
            <a:r>
              <a:rPr lang="fr-FR" altLang="fr-FR" sz="2400" b="1" dirty="0"/>
              <a:t>IMPACT</a:t>
            </a:r>
          </a:p>
          <a:p>
            <a:pPr algn="ctr" eaLnBrk="1" hangingPunct="1">
              <a:spcBef>
                <a:spcPct val="0"/>
              </a:spcBef>
              <a:buFontTx/>
              <a:buNone/>
            </a:pPr>
            <a:endParaRPr lang="fr-FR" altLang="fr-FR" sz="1800" dirty="0"/>
          </a:p>
        </p:txBody>
      </p:sp>
      <p:sp>
        <p:nvSpPr>
          <p:cNvPr id="10" name="Oval 11"/>
          <p:cNvSpPr>
            <a:spLocks noChangeArrowheads="1"/>
          </p:cNvSpPr>
          <p:nvPr/>
        </p:nvSpPr>
        <p:spPr bwMode="auto">
          <a:xfrm>
            <a:off x="4402407" y="1343025"/>
            <a:ext cx="3001693" cy="2715074"/>
          </a:xfrm>
          <a:prstGeom prst="ellipse">
            <a:avLst/>
          </a:prstGeom>
          <a:solidFill>
            <a:srgbClr val="FFFF66"/>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400" b="1" dirty="0"/>
              <a:t>CONTRIBUTION </a:t>
            </a:r>
          </a:p>
          <a:p>
            <a:pPr algn="ctr" eaLnBrk="1" hangingPunct="1">
              <a:spcBef>
                <a:spcPct val="0"/>
              </a:spcBef>
              <a:buFontTx/>
              <a:buNone/>
            </a:pPr>
            <a:r>
              <a:rPr lang="fr-FR" altLang="fr-FR" sz="2400" b="1" dirty="0"/>
              <a:t> MISE EN ŒUVRE</a:t>
            </a:r>
          </a:p>
          <a:p>
            <a:pPr algn="ctr" eaLnBrk="1" hangingPunct="1">
              <a:spcBef>
                <a:spcPct val="0"/>
              </a:spcBef>
              <a:buFontTx/>
              <a:buNone/>
            </a:pPr>
            <a:r>
              <a:rPr lang="fr-FR" altLang="fr-FR" sz="2400" b="1" dirty="0"/>
              <a:t> PLAN </a:t>
            </a:r>
          </a:p>
          <a:p>
            <a:pPr algn="ctr" eaLnBrk="1" hangingPunct="1">
              <a:spcBef>
                <a:spcPct val="0"/>
              </a:spcBef>
              <a:buFontTx/>
              <a:buNone/>
            </a:pPr>
            <a:r>
              <a:rPr lang="fr-FR" altLang="fr-FR" sz="2400" b="1" dirty="0"/>
              <a:t>DEVELOPPEMENT</a:t>
            </a:r>
          </a:p>
          <a:p>
            <a:pPr algn="ctr" eaLnBrk="1" hangingPunct="1">
              <a:spcBef>
                <a:spcPct val="0"/>
              </a:spcBef>
              <a:buFontTx/>
              <a:buNone/>
            </a:pPr>
            <a:r>
              <a:rPr lang="fr-FR" altLang="fr-FR" sz="2400" b="1" dirty="0"/>
              <a:t>FEDERAL</a:t>
            </a:r>
          </a:p>
        </p:txBody>
      </p:sp>
      <p:sp>
        <p:nvSpPr>
          <p:cNvPr id="11" name="Oval 10"/>
          <p:cNvSpPr>
            <a:spLocks noChangeArrowheads="1"/>
          </p:cNvSpPr>
          <p:nvPr/>
        </p:nvSpPr>
        <p:spPr bwMode="auto">
          <a:xfrm>
            <a:off x="4664923" y="4794250"/>
            <a:ext cx="2815377" cy="2644776"/>
          </a:xfrm>
          <a:prstGeom prst="ellipse">
            <a:avLst/>
          </a:prstGeom>
          <a:solidFill>
            <a:schemeClr val="accent2"/>
          </a:solidFill>
          <a:ln>
            <a:noFill/>
          </a:ln>
          <a:effectLst/>
        </p:spPr>
        <p:txBody>
          <a:bodyPr wrap="none"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endParaRPr lang="fr-FR" altLang="fr-FR" sz="2400" b="1" dirty="0"/>
          </a:p>
          <a:p>
            <a:pPr algn="ctr">
              <a:spcBef>
                <a:spcPct val="50000"/>
              </a:spcBef>
              <a:buNone/>
            </a:pPr>
            <a:endParaRPr lang="fr-FR" altLang="fr-FR" sz="2400" b="1" dirty="0"/>
          </a:p>
          <a:p>
            <a:pPr algn="ctr">
              <a:spcBef>
                <a:spcPct val="50000"/>
              </a:spcBef>
              <a:buNone/>
            </a:pPr>
            <a:r>
              <a:rPr lang="fr-FR" altLang="fr-FR" sz="2400" b="1" dirty="0"/>
              <a:t>PRIORISATION</a:t>
            </a:r>
          </a:p>
          <a:p>
            <a:pPr algn="ctr">
              <a:spcBef>
                <a:spcPct val="50000"/>
              </a:spcBef>
              <a:buNone/>
            </a:pPr>
            <a:r>
              <a:rPr lang="fr-FR" altLang="fr-FR" sz="2400" b="1" dirty="0"/>
              <a:t>RECONDUCTION</a:t>
            </a:r>
          </a:p>
          <a:p>
            <a:pPr algn="ctr">
              <a:spcBef>
                <a:spcPct val="50000"/>
              </a:spcBef>
              <a:buNone/>
            </a:pPr>
            <a:r>
              <a:rPr lang="fr-FR" altLang="fr-FR" sz="2400" b="1" dirty="0"/>
              <a:t>REORIENTATION</a:t>
            </a:r>
          </a:p>
          <a:p>
            <a:pPr algn="ctr">
              <a:spcBef>
                <a:spcPct val="50000"/>
              </a:spcBef>
              <a:buNone/>
            </a:pPr>
            <a:endParaRPr lang="fr-FR" altLang="fr-FR" sz="2400" b="1" dirty="0"/>
          </a:p>
          <a:p>
            <a:pPr algn="ctr">
              <a:spcBef>
                <a:spcPct val="50000"/>
              </a:spcBef>
              <a:buNone/>
            </a:pPr>
            <a:endParaRPr lang="fr-FR" altLang="fr-FR" sz="2400" b="1" dirty="0"/>
          </a:p>
        </p:txBody>
      </p:sp>
      <p:sp>
        <p:nvSpPr>
          <p:cNvPr id="12" name="Virage 11"/>
          <p:cNvSpPr/>
          <p:nvPr/>
        </p:nvSpPr>
        <p:spPr>
          <a:xfrm rot="5400000">
            <a:off x="8134302" y="1363908"/>
            <a:ext cx="814845" cy="147587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3" name="Virage 12"/>
          <p:cNvSpPr/>
          <p:nvPr/>
        </p:nvSpPr>
        <p:spPr>
          <a:xfrm rot="10800000">
            <a:off x="7720115" y="5703724"/>
            <a:ext cx="1615697" cy="83419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4" name="Virage 13"/>
          <p:cNvSpPr/>
          <p:nvPr/>
        </p:nvSpPr>
        <p:spPr>
          <a:xfrm>
            <a:off x="2827823" y="1549898"/>
            <a:ext cx="1427747" cy="814845"/>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15" name="Flèche droite 14"/>
          <p:cNvSpPr/>
          <p:nvPr/>
        </p:nvSpPr>
        <p:spPr>
          <a:xfrm rot="10800000">
            <a:off x="3542473" y="5949946"/>
            <a:ext cx="946484" cy="5061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6" name="Rectangle 15"/>
          <p:cNvSpPr/>
          <p:nvPr/>
        </p:nvSpPr>
        <p:spPr>
          <a:xfrm>
            <a:off x="698500" y="5381625"/>
            <a:ext cx="2591807" cy="1080092"/>
          </a:xfrm>
          <a:prstGeom prst="rect">
            <a:avLst/>
          </a:prstGeom>
          <a:solidFill>
            <a:schemeClr val="accent1">
              <a:lumMod val="20000"/>
              <a:lumOff val="8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tx1"/>
                </a:solidFill>
              </a:rPr>
              <a:t>PDF/</a:t>
            </a:r>
          </a:p>
          <a:p>
            <a:pPr algn="ctr"/>
            <a:r>
              <a:rPr lang="fr-FR" b="1" dirty="0">
                <a:solidFill>
                  <a:schemeClr val="tx1"/>
                </a:solidFill>
              </a:rPr>
              <a:t>POLITIQUES PUBLIQUES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par>
                          <p:cTn id="29" fill="hold">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98499" y="461963"/>
            <a:ext cx="9561513" cy="854075"/>
          </a:xfrm>
        </p:spPr>
        <p:txBody>
          <a:bodyPr/>
          <a:lstStyle/>
          <a:p>
            <a:br>
              <a:rPr lang="fr-FR" altLang="fr-FR" dirty="0"/>
            </a:br>
            <a:r>
              <a:rPr lang="fr-FR" altLang="fr-FR" dirty="0">
                <a:solidFill>
                  <a:schemeClr val="tx1"/>
                </a:solidFill>
              </a:rPr>
              <a:t>La DTN : ROLES ET MISSIONS</a:t>
            </a:r>
            <a:br>
              <a:rPr lang="fr-FR" altLang="fr-FR" dirty="0">
                <a:solidFill>
                  <a:schemeClr val="tx1"/>
                </a:solidFill>
              </a:rPr>
            </a:br>
            <a:endParaRPr lang="fr-FR" dirty="0">
              <a:solidFill>
                <a:schemeClr val="tx1"/>
              </a:solidFill>
            </a:endParaRPr>
          </a:p>
        </p:txBody>
      </p:sp>
      <p:sp>
        <p:nvSpPr>
          <p:cNvPr id="6" name="Rectangle 7"/>
          <p:cNvSpPr>
            <a:spLocks noChangeArrowheads="1"/>
          </p:cNvSpPr>
          <p:nvPr/>
        </p:nvSpPr>
        <p:spPr bwMode="auto">
          <a:xfrm>
            <a:off x="698500" y="2212181"/>
            <a:ext cx="9419862" cy="820738"/>
          </a:xfrm>
          <a:prstGeom prst="rect">
            <a:avLst/>
          </a:prstGeom>
          <a:solidFill>
            <a:schemeClr val="accent2">
              <a:lumMod val="20000"/>
              <a:lumOff val="80000"/>
            </a:schemeClr>
          </a:solid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fr-FR" altLang="fr-FR" sz="2400" b="1" dirty="0">
                <a:latin typeface="Calibri" panose="020F0502020204030204" pitchFamily="34" charset="0"/>
              </a:rPr>
              <a:t>Axe 1 :</a:t>
            </a:r>
            <a:r>
              <a:rPr lang="fr-FR" altLang="fr-FR" sz="2400" dirty="0">
                <a:latin typeface="Calibri" panose="020F0502020204030204" pitchFamily="34" charset="0"/>
              </a:rPr>
              <a:t> LE DEVELOPPEMENT DES PRATIQUES ET LA DIVERSIFICATION DES PUBLICS</a:t>
            </a:r>
          </a:p>
        </p:txBody>
      </p:sp>
      <p:sp>
        <p:nvSpPr>
          <p:cNvPr id="8" name="Rectangle 8"/>
          <p:cNvSpPr>
            <a:spLocks noChangeArrowheads="1"/>
          </p:cNvSpPr>
          <p:nvPr/>
        </p:nvSpPr>
        <p:spPr bwMode="auto">
          <a:xfrm>
            <a:off x="698500" y="3248819"/>
            <a:ext cx="9419862" cy="792162"/>
          </a:xfrm>
          <a:prstGeom prst="rect">
            <a:avLst/>
          </a:prstGeom>
          <a:solidFill>
            <a:schemeClr val="accent2">
              <a:lumMod val="20000"/>
              <a:lumOff val="80000"/>
            </a:schemeClr>
          </a:solid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fr-FR" altLang="fr-FR" sz="2400" b="1" dirty="0">
                <a:latin typeface="Calibri" panose="020F0502020204030204" pitchFamily="34" charset="0"/>
              </a:rPr>
              <a:t>Axe 2 :</a:t>
            </a:r>
            <a:r>
              <a:rPr lang="fr-FR" altLang="fr-FR" sz="2400" dirty="0">
                <a:latin typeface="Calibri" panose="020F0502020204030204" pitchFamily="34" charset="0"/>
              </a:rPr>
              <a:t> LE DEVELOPPEMENT TERRITORIAL, L’ACCOMPAGNEMENT DE LA PROFESSIONNALISATION</a:t>
            </a:r>
          </a:p>
        </p:txBody>
      </p:sp>
      <p:sp>
        <p:nvSpPr>
          <p:cNvPr id="9" name="Rectangle 9"/>
          <p:cNvSpPr>
            <a:spLocks noChangeArrowheads="1"/>
          </p:cNvSpPr>
          <p:nvPr/>
        </p:nvSpPr>
        <p:spPr bwMode="auto">
          <a:xfrm>
            <a:off x="698499" y="4256881"/>
            <a:ext cx="9419862" cy="461874"/>
          </a:xfrm>
          <a:prstGeom prst="rect">
            <a:avLst/>
          </a:prstGeom>
          <a:solidFill>
            <a:schemeClr val="accent2">
              <a:lumMod val="20000"/>
              <a:lumOff val="80000"/>
            </a:schemeClr>
          </a:solid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fr-FR" altLang="fr-FR" sz="2400" b="1" dirty="0">
                <a:latin typeface="Calibri" panose="020F0502020204030204" pitchFamily="34" charset="0"/>
              </a:rPr>
              <a:t>Axe 3 </a:t>
            </a:r>
            <a:r>
              <a:rPr lang="fr-FR" altLang="fr-FR" sz="2400" b="1" dirty="0">
                <a:solidFill>
                  <a:srgbClr val="002060"/>
                </a:solidFill>
                <a:latin typeface="Calibri" panose="020F0502020204030204" pitchFamily="34" charset="0"/>
              </a:rPr>
              <a:t>:</a:t>
            </a:r>
            <a:r>
              <a:rPr lang="fr-FR" altLang="fr-FR" sz="2400" dirty="0">
                <a:solidFill>
                  <a:srgbClr val="002060"/>
                </a:solidFill>
                <a:latin typeface="Calibri" panose="020F0502020204030204" pitchFamily="34" charset="0"/>
              </a:rPr>
              <a:t> </a:t>
            </a:r>
            <a:r>
              <a:rPr lang="fr-FR" altLang="fr-FR" sz="2400" b="1" dirty="0">
                <a:solidFill>
                  <a:srgbClr val="002060"/>
                </a:solidFill>
                <a:latin typeface="Calibri" panose="020F0502020204030204" pitchFamily="34" charset="0"/>
              </a:rPr>
              <a:t>LA FORMATION DES ACTEURS</a:t>
            </a:r>
          </a:p>
        </p:txBody>
      </p:sp>
      <p:sp>
        <p:nvSpPr>
          <p:cNvPr id="10" name="Rectangle 10"/>
          <p:cNvSpPr>
            <a:spLocks noChangeArrowheads="1"/>
          </p:cNvSpPr>
          <p:nvPr/>
        </p:nvSpPr>
        <p:spPr bwMode="auto">
          <a:xfrm>
            <a:off x="698500" y="4904581"/>
            <a:ext cx="9419862" cy="1223963"/>
          </a:xfrm>
          <a:prstGeom prst="rect">
            <a:avLst/>
          </a:prstGeom>
          <a:solidFill>
            <a:schemeClr val="accent2">
              <a:lumMod val="20000"/>
              <a:lumOff val="80000"/>
            </a:schemeClr>
          </a:solid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fr-FR" altLang="fr-FR" sz="2400" b="1" dirty="0">
                <a:latin typeface="Calibri" panose="020F0502020204030204" pitchFamily="34" charset="0"/>
              </a:rPr>
              <a:t>Axe 4 :</a:t>
            </a:r>
            <a:r>
              <a:rPr lang="fr-FR" altLang="fr-FR" sz="2400" dirty="0">
                <a:latin typeface="Calibri" panose="020F0502020204030204" pitchFamily="34" charset="0"/>
              </a:rPr>
              <a:t> LE CONSEIL, L’EXPERTISE, LA VEILLE JURIDIQUE ET REGLEMENTAIRE, LA PARTICIPATION A L’ANIMATION DE LA VIE FEDERALE</a:t>
            </a:r>
          </a:p>
        </p:txBody>
      </p:sp>
      <p:sp>
        <p:nvSpPr>
          <p:cNvPr id="11" name="Text Box 12"/>
          <p:cNvSpPr txBox="1">
            <a:spLocks noChangeArrowheads="1"/>
          </p:cNvSpPr>
          <p:nvPr/>
        </p:nvSpPr>
        <p:spPr bwMode="auto">
          <a:xfrm>
            <a:off x="1991480" y="1448594"/>
            <a:ext cx="6480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b="1">
                <a:solidFill>
                  <a:srgbClr val="FF0000"/>
                </a:solidFill>
                <a:latin typeface="Calibri" panose="020F0502020204030204" pitchFamily="34" charset="0"/>
              </a:rPr>
              <a:t>4 AXES DE TRAVAIL</a:t>
            </a:r>
          </a:p>
        </p:txBody>
      </p:sp>
    </p:spTree>
    <p:extLst>
      <p:ext uri="{BB962C8B-B14F-4D97-AF65-F5344CB8AC3E}">
        <p14:creationId xmlns:p14="http://schemas.microsoft.com/office/powerpoint/2010/main" val="246699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50899" y="461963"/>
            <a:ext cx="9409113" cy="854075"/>
          </a:xfrm>
        </p:spPr>
        <p:txBody>
          <a:bodyPr/>
          <a:lstStyle/>
          <a:p>
            <a:br>
              <a:rPr lang="fr-FR" altLang="fr-FR" dirty="0"/>
            </a:br>
            <a:r>
              <a:rPr lang="fr-FR" altLang="fr-FR" dirty="0">
                <a:solidFill>
                  <a:schemeClr val="tx1"/>
                </a:solidFill>
              </a:rPr>
              <a:t>La DTN : ROLES ET MISSIONS</a:t>
            </a:r>
            <a:br>
              <a:rPr lang="fr-FR" altLang="fr-FR" dirty="0"/>
            </a:br>
            <a:endParaRPr lang="fr-FR" dirty="0"/>
          </a:p>
        </p:txBody>
      </p:sp>
      <p:sp>
        <p:nvSpPr>
          <p:cNvPr id="5" name="Rectangle 4"/>
          <p:cNvSpPr/>
          <p:nvPr/>
        </p:nvSpPr>
        <p:spPr>
          <a:xfrm>
            <a:off x="698499" y="1717170"/>
            <a:ext cx="9561513" cy="4462760"/>
          </a:xfrm>
          <a:prstGeom prst="rect">
            <a:avLst/>
          </a:prstGeom>
        </p:spPr>
        <p:txBody>
          <a:bodyPr wrap="square">
            <a:spAutoFit/>
          </a:bodyPr>
          <a:lstStyle/>
          <a:p>
            <a:pPr algn="ctr"/>
            <a:r>
              <a:rPr lang="fr-FR" altLang="fr-FR" sz="2000" b="1" dirty="0">
                <a:latin typeface="Calibri" panose="020F0502020204030204" pitchFamily="34" charset="0"/>
              </a:rPr>
              <a:t>LE DEVELOPPEMENT DES PRATIQUES ET LA DIVERSIFICATION DES PUBLICS</a:t>
            </a:r>
          </a:p>
          <a:p>
            <a:endParaRPr lang="fr-FR" altLang="fr-FR" sz="2000" dirty="0">
              <a:latin typeface="Calibri" panose="020F0502020204030204" pitchFamily="34" charset="0"/>
            </a:endParaRPr>
          </a:p>
          <a:p>
            <a:r>
              <a:rPr lang="fr-FR" altLang="fr-FR" sz="2000" b="1" dirty="0">
                <a:latin typeface="Calibri" panose="020F0502020204030204" pitchFamily="34" charset="0"/>
              </a:rPr>
              <a:t>Les objectifs :</a:t>
            </a:r>
          </a:p>
          <a:p>
            <a:pPr>
              <a:buFontTx/>
              <a:buChar char="-"/>
            </a:pPr>
            <a:r>
              <a:rPr lang="fr-FR" altLang="fr-FR" sz="2000" dirty="0">
                <a:latin typeface="Calibri" panose="020F0502020204030204" pitchFamily="34" charset="0"/>
              </a:rPr>
              <a:t> Maintenir, développer, faire évoluer les pratiques existantes</a:t>
            </a:r>
          </a:p>
          <a:p>
            <a:pPr>
              <a:buFontTx/>
              <a:buChar char="-"/>
            </a:pPr>
            <a:r>
              <a:rPr lang="fr-FR" altLang="fr-FR" sz="2000" dirty="0">
                <a:latin typeface="Calibri" panose="020F0502020204030204" pitchFamily="34" charset="0"/>
              </a:rPr>
              <a:t> Proposer des programmes d’actions permettant d’augmenter l’offre de pratique </a:t>
            </a:r>
          </a:p>
          <a:p>
            <a:pPr>
              <a:buFontTx/>
              <a:buChar char="-"/>
            </a:pPr>
            <a:r>
              <a:rPr lang="fr-FR" altLang="fr-FR" sz="2000" dirty="0">
                <a:latin typeface="Calibri" panose="020F0502020204030204" pitchFamily="34" charset="0"/>
              </a:rPr>
              <a:t> Organiser les conditions pour l’intégration des publics spécifiques</a:t>
            </a:r>
          </a:p>
          <a:p>
            <a:r>
              <a:rPr lang="fr-FR" altLang="fr-FR" sz="2000" dirty="0">
                <a:latin typeface="Calibri" panose="020F0502020204030204" pitchFamily="34" charset="0"/>
              </a:rPr>
              <a:t>- Établir des relations conventionnelles et des coopérations avec d’autres fédérations</a:t>
            </a:r>
          </a:p>
          <a:p>
            <a:pPr lvl="1"/>
            <a:endParaRPr lang="fr-FR" altLang="fr-FR" sz="1800" dirty="0">
              <a:latin typeface="Calibri" panose="020F0502020204030204" pitchFamily="34" charset="0"/>
            </a:endParaRPr>
          </a:p>
          <a:p>
            <a:r>
              <a:rPr lang="fr-FR" altLang="fr-FR" sz="1800" b="1" dirty="0">
                <a:solidFill>
                  <a:srgbClr val="FF0000"/>
                </a:solidFill>
                <a:latin typeface="Calibri" panose="020F0502020204030204" pitchFamily="34" charset="0"/>
              </a:rPr>
              <a:t>Les actions prioritaires :</a:t>
            </a:r>
          </a:p>
          <a:p>
            <a:r>
              <a:rPr lang="fr-FR" altLang="fr-FR" sz="1800" dirty="0">
                <a:solidFill>
                  <a:srgbClr val="FF0000"/>
                </a:solidFill>
                <a:latin typeface="Calibri" panose="020F0502020204030204" pitchFamily="34" charset="0"/>
              </a:rPr>
              <a:t>Santé </a:t>
            </a:r>
          </a:p>
          <a:p>
            <a:r>
              <a:rPr lang="fr-FR" altLang="fr-FR" sz="1800" dirty="0">
                <a:solidFill>
                  <a:srgbClr val="FF0000"/>
                </a:solidFill>
                <a:latin typeface="Calibri" panose="020F0502020204030204" pitchFamily="34" charset="0"/>
              </a:rPr>
              <a:t>Handicap CESH</a:t>
            </a:r>
          </a:p>
          <a:p>
            <a:r>
              <a:rPr lang="fr-FR" altLang="fr-FR" sz="1800" dirty="0">
                <a:solidFill>
                  <a:srgbClr val="FF0000"/>
                </a:solidFill>
                <a:latin typeface="Calibri" panose="020F0502020204030204" pitchFamily="34" charset="0"/>
              </a:rPr>
              <a:t>EDUCATION MIXITE CITOYENNETE </a:t>
            </a:r>
          </a:p>
          <a:p>
            <a:r>
              <a:rPr lang="fr-FR" altLang="fr-FR" sz="1800" dirty="0">
                <a:solidFill>
                  <a:srgbClr val="FF0000"/>
                </a:solidFill>
                <a:latin typeface="Calibri" panose="020F0502020204030204" pitchFamily="34" charset="0"/>
              </a:rPr>
              <a:t>Accompagnement de certaines commissions techniques fédérales</a:t>
            </a:r>
          </a:p>
          <a:p>
            <a:r>
              <a:rPr lang="fr-FR" altLang="fr-FR" sz="1800" dirty="0">
                <a:solidFill>
                  <a:srgbClr val="FF0000"/>
                </a:solidFill>
                <a:latin typeface="Calibri" panose="020F0502020204030204" pitchFamily="34" charset="0"/>
              </a:rPr>
              <a:t>Insertion, QPV, ZRR, …. </a:t>
            </a:r>
          </a:p>
          <a:p>
            <a:r>
              <a:rPr lang="fr-FR" altLang="fr-FR" sz="1800" dirty="0">
                <a:solidFill>
                  <a:srgbClr val="FF0000"/>
                </a:solidFill>
                <a:latin typeface="Calibri" panose="020F0502020204030204" pitchFamily="34" charset="0"/>
              </a:rPr>
              <a:t>Labellisations  …..</a:t>
            </a:r>
          </a:p>
        </p:txBody>
      </p:sp>
    </p:spTree>
    <p:extLst>
      <p:ext uri="{BB962C8B-B14F-4D97-AF65-F5344CB8AC3E}">
        <p14:creationId xmlns:p14="http://schemas.microsoft.com/office/powerpoint/2010/main" val="238838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8</a:t>
            </a:fld>
            <a:endParaRPr spc="-25" dirty="0"/>
          </a:p>
        </p:txBody>
      </p:sp>
      <p:sp>
        <p:nvSpPr>
          <p:cNvPr id="7" name="Titre 1"/>
          <p:cNvSpPr>
            <a:spLocks noGrp="1"/>
          </p:cNvSpPr>
          <p:nvPr>
            <p:ph type="title"/>
          </p:nvPr>
        </p:nvSpPr>
        <p:spPr>
          <a:xfrm>
            <a:off x="698500" y="461963"/>
            <a:ext cx="9561512" cy="854075"/>
          </a:xfrm>
        </p:spPr>
        <p:txBody>
          <a:bodyPr/>
          <a:lstStyle/>
          <a:p>
            <a:br>
              <a:rPr lang="fr-FR" altLang="fr-FR" dirty="0">
                <a:solidFill>
                  <a:schemeClr val="tx1"/>
                </a:solidFill>
              </a:rPr>
            </a:br>
            <a:r>
              <a:rPr lang="fr-FR" altLang="fr-FR" dirty="0">
                <a:solidFill>
                  <a:schemeClr val="tx1"/>
                </a:solidFill>
              </a:rPr>
              <a:t>La DTN : ROLES ET MISSIONS</a:t>
            </a:r>
            <a:br>
              <a:rPr lang="fr-FR" altLang="fr-FR" dirty="0"/>
            </a:br>
            <a:endParaRPr lang="fr-FR" dirty="0"/>
          </a:p>
        </p:txBody>
      </p:sp>
      <p:sp>
        <p:nvSpPr>
          <p:cNvPr id="8" name="Rectangle 7"/>
          <p:cNvSpPr>
            <a:spLocks noChangeArrowheads="1"/>
          </p:cNvSpPr>
          <p:nvPr/>
        </p:nvSpPr>
        <p:spPr bwMode="auto">
          <a:xfrm>
            <a:off x="698499" y="1439056"/>
            <a:ext cx="9561513" cy="5234459"/>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350838" indent="-285750">
              <a:spcBef>
                <a:spcPct val="20000"/>
              </a:spcBef>
              <a:buChar char="–"/>
              <a:defRPr sz="2800">
                <a:solidFill>
                  <a:schemeClr val="tx1"/>
                </a:solidFill>
                <a:latin typeface="Arial" panose="020B0604020202020204" pitchFamily="34" charset="0"/>
              </a:defRPr>
            </a:lvl2pPr>
            <a:lvl3pPr marL="1235075" indent="-228600">
              <a:spcBef>
                <a:spcPct val="20000"/>
              </a:spcBef>
              <a:buChar char="•"/>
              <a:defRPr sz="2400">
                <a:solidFill>
                  <a:schemeClr val="tx1"/>
                </a:solidFill>
                <a:latin typeface="Arial" panose="020B0604020202020204" pitchFamily="34" charset="0"/>
              </a:defRPr>
            </a:lvl3pPr>
            <a:lvl4pPr marL="1643063"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fr-FR" sz="2000" dirty="0">
                <a:latin typeface="Calibri" panose="020F0502020204030204" pitchFamily="34" charset="0"/>
              </a:rPr>
              <a:t> </a:t>
            </a:r>
            <a:r>
              <a:rPr lang="fr-FR" altLang="fr-FR" sz="2000" b="1" dirty="0">
                <a:latin typeface="Calibri" panose="020F0502020204030204" pitchFamily="34" charset="0"/>
              </a:rPr>
              <a:t>LE DEVELOPPEMENT TERRITORIAL, </a:t>
            </a:r>
          </a:p>
          <a:p>
            <a:pPr algn="ctr" eaLnBrk="1" hangingPunct="1">
              <a:buFontTx/>
              <a:buNone/>
            </a:pPr>
            <a:r>
              <a:rPr lang="fr-FR" altLang="fr-FR" sz="2000" b="1" dirty="0">
                <a:latin typeface="Calibri" panose="020F0502020204030204" pitchFamily="34" charset="0"/>
              </a:rPr>
              <a:t>L’ACCOMPAGNEMENT DE LA PROFESSIONNALISATION</a:t>
            </a:r>
            <a:endParaRPr lang="fr-FR" altLang="fr-FR" sz="2000" dirty="0">
              <a:latin typeface="Calibri" panose="020F0502020204030204" pitchFamily="34" charset="0"/>
            </a:endParaRPr>
          </a:p>
          <a:p>
            <a:pPr eaLnBrk="1" hangingPunct="1">
              <a:buFontTx/>
              <a:buNone/>
            </a:pPr>
            <a:r>
              <a:rPr lang="fr-FR" altLang="fr-FR" sz="2000" b="1" dirty="0">
                <a:latin typeface="Calibri" panose="020F0502020204030204" pitchFamily="34" charset="0"/>
              </a:rPr>
              <a:t>Les objectifs :</a:t>
            </a:r>
          </a:p>
          <a:p>
            <a:pPr eaLnBrk="1" hangingPunct="1">
              <a:buFontTx/>
              <a:buChar char="-"/>
            </a:pPr>
            <a:r>
              <a:rPr lang="fr-FR" altLang="fr-FR" sz="2000" dirty="0">
                <a:latin typeface="Calibri" panose="020F0502020204030204" pitchFamily="34" charset="0"/>
              </a:rPr>
              <a:t> Accompagner la structuration du territoire</a:t>
            </a:r>
          </a:p>
          <a:p>
            <a:pPr eaLnBrk="1" hangingPunct="1">
              <a:buFontTx/>
              <a:buChar char="-"/>
            </a:pPr>
            <a:r>
              <a:rPr lang="fr-FR" altLang="fr-FR" sz="2000" dirty="0">
                <a:latin typeface="Calibri" panose="020F0502020204030204" pitchFamily="34" charset="0"/>
              </a:rPr>
              <a:t> Accompagner les comités régionaux dans la définition de leur projet de développement</a:t>
            </a:r>
          </a:p>
          <a:p>
            <a:pPr eaLnBrk="1" hangingPunct="1">
              <a:buFontTx/>
              <a:buChar char="-"/>
            </a:pPr>
            <a:r>
              <a:rPr lang="fr-FR" altLang="fr-FR" sz="2000" dirty="0">
                <a:latin typeface="Calibri" panose="020F0502020204030204" pitchFamily="34" charset="0"/>
              </a:rPr>
              <a:t> Mobiliser les comités régionaux et départementaux pour la mise en œuvre du projet fédéral</a:t>
            </a:r>
          </a:p>
          <a:p>
            <a:pPr eaLnBrk="1" hangingPunct="1">
              <a:buFontTx/>
              <a:buChar char="-"/>
            </a:pPr>
            <a:r>
              <a:rPr lang="fr-FR" altLang="fr-FR" sz="2000" dirty="0">
                <a:latin typeface="Calibri" panose="020F0502020204030204" pitchFamily="34" charset="0"/>
              </a:rPr>
              <a:t> Aider à la création d’emploi en lien avec les projets de développement</a:t>
            </a:r>
          </a:p>
          <a:p>
            <a:pPr eaLnBrk="1" hangingPunct="1">
              <a:buFontTx/>
              <a:buChar char="-"/>
            </a:pPr>
            <a:r>
              <a:rPr lang="fr-FR" altLang="fr-FR" sz="2000" dirty="0">
                <a:latin typeface="Calibri" panose="020F0502020204030204" pitchFamily="34" charset="0"/>
              </a:rPr>
              <a:t> Affirmer et accroitre la légitimité du rôle de la fédération et de la DTN</a:t>
            </a:r>
          </a:p>
          <a:p>
            <a:pPr eaLnBrk="1" hangingPunct="1">
              <a:buFontTx/>
              <a:buNone/>
            </a:pPr>
            <a:r>
              <a:rPr lang="fr-FR" altLang="fr-FR" sz="2000" b="1" dirty="0">
                <a:solidFill>
                  <a:srgbClr val="FF0000"/>
                </a:solidFill>
                <a:latin typeface="Calibri" panose="020F0502020204030204" pitchFamily="34" charset="0"/>
              </a:rPr>
              <a:t>Les actions prioritaires : </a:t>
            </a:r>
          </a:p>
          <a:p>
            <a:pPr eaLnBrk="1" hangingPunct="1"/>
            <a:r>
              <a:rPr lang="fr-FR" altLang="fr-FR" sz="2000" dirty="0">
                <a:solidFill>
                  <a:srgbClr val="FF0000"/>
                </a:solidFill>
                <a:latin typeface="Calibri" panose="020F0502020204030204" pitchFamily="34" charset="0"/>
              </a:rPr>
              <a:t> Animation et développement du réseau des « agents de développement» </a:t>
            </a:r>
          </a:p>
          <a:p>
            <a:pPr eaLnBrk="1" hangingPunct="1"/>
            <a:r>
              <a:rPr lang="fr-FR" altLang="fr-FR" sz="2000" dirty="0">
                <a:solidFill>
                  <a:srgbClr val="FF0000"/>
                </a:solidFill>
                <a:latin typeface="Calibri" panose="020F0502020204030204" pitchFamily="34" charset="0"/>
              </a:rPr>
              <a:t> Aide à l’élaboration et à la mise en œuvre des projets des comités régionaux </a:t>
            </a:r>
          </a:p>
          <a:p>
            <a:pPr eaLnBrk="1" hangingPunct="1"/>
            <a:r>
              <a:rPr lang="fr-FR" altLang="fr-FR" sz="2000" dirty="0">
                <a:solidFill>
                  <a:srgbClr val="FF0000"/>
                </a:solidFill>
                <a:latin typeface="Calibri" panose="020F0502020204030204" pitchFamily="34" charset="0"/>
              </a:rPr>
              <a:t> Relations avec les services déconcentrés DRAJES-DSDEN/ANS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9</a:t>
            </a:fld>
            <a:endParaRPr spc="-25" dirty="0"/>
          </a:p>
        </p:txBody>
      </p:sp>
      <p:sp>
        <p:nvSpPr>
          <p:cNvPr id="7" name="Titre 1"/>
          <p:cNvSpPr>
            <a:spLocks noGrp="1"/>
          </p:cNvSpPr>
          <p:nvPr>
            <p:ph type="title"/>
          </p:nvPr>
        </p:nvSpPr>
        <p:spPr>
          <a:xfrm>
            <a:off x="698500" y="461963"/>
            <a:ext cx="9561512" cy="854075"/>
          </a:xfrm>
        </p:spPr>
        <p:txBody>
          <a:bodyPr/>
          <a:lstStyle/>
          <a:p>
            <a:br>
              <a:rPr lang="fr-FR" altLang="fr-FR" dirty="0">
                <a:solidFill>
                  <a:schemeClr val="tx1"/>
                </a:solidFill>
              </a:rPr>
            </a:br>
            <a:r>
              <a:rPr lang="fr-FR" altLang="fr-FR" dirty="0">
                <a:solidFill>
                  <a:schemeClr val="tx1"/>
                </a:solidFill>
              </a:rPr>
              <a:t>La DTN : ROLES ET MISSIONS</a:t>
            </a:r>
            <a:br>
              <a:rPr lang="fr-FR" altLang="fr-FR" dirty="0"/>
            </a:br>
            <a:endParaRPr lang="fr-FR" dirty="0"/>
          </a:p>
        </p:txBody>
      </p:sp>
      <p:sp>
        <p:nvSpPr>
          <p:cNvPr id="8" name="Rectangle 7"/>
          <p:cNvSpPr>
            <a:spLocks noChangeArrowheads="1"/>
          </p:cNvSpPr>
          <p:nvPr/>
        </p:nvSpPr>
        <p:spPr bwMode="auto">
          <a:xfrm>
            <a:off x="698499" y="1439056"/>
            <a:ext cx="9561513" cy="5234459"/>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350838" indent="-285750">
              <a:spcBef>
                <a:spcPct val="20000"/>
              </a:spcBef>
              <a:buChar char="–"/>
              <a:defRPr sz="2800">
                <a:solidFill>
                  <a:schemeClr val="tx1"/>
                </a:solidFill>
                <a:latin typeface="Arial" panose="020B0604020202020204" pitchFamily="34" charset="0"/>
              </a:defRPr>
            </a:lvl2pPr>
            <a:lvl3pPr marL="1235075" indent="-228600">
              <a:spcBef>
                <a:spcPct val="20000"/>
              </a:spcBef>
              <a:buChar char="•"/>
              <a:defRPr sz="2400">
                <a:solidFill>
                  <a:schemeClr val="tx1"/>
                </a:solidFill>
                <a:latin typeface="Arial" panose="020B0604020202020204" pitchFamily="34" charset="0"/>
              </a:defRPr>
            </a:lvl3pPr>
            <a:lvl4pPr marL="1643063"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fr-FR" sz="2000" dirty="0">
                <a:latin typeface="Calibri" panose="020F0502020204030204" pitchFamily="34" charset="0"/>
              </a:rPr>
              <a:t> </a:t>
            </a:r>
            <a:r>
              <a:rPr lang="fr-FR" altLang="fr-FR" sz="2000" b="1" dirty="0">
                <a:latin typeface="Calibri" panose="020F0502020204030204" pitchFamily="34" charset="0"/>
              </a:rPr>
              <a:t>LA FORMATION DES ACTEURS, </a:t>
            </a:r>
          </a:p>
          <a:p>
            <a:pPr eaLnBrk="1" hangingPunct="1">
              <a:buFontTx/>
              <a:buNone/>
            </a:pPr>
            <a:r>
              <a:rPr lang="fr-FR" altLang="fr-FR" sz="2000" b="1" dirty="0">
                <a:latin typeface="Calibri" panose="020F0502020204030204" pitchFamily="34" charset="0"/>
              </a:rPr>
              <a:t>Les objectifs :</a:t>
            </a:r>
          </a:p>
          <a:p>
            <a:pPr eaLnBrk="1" hangingPunct="1">
              <a:buFontTx/>
              <a:buChar char="-"/>
            </a:pPr>
            <a:r>
              <a:rPr lang="fr-FR" altLang="fr-FR" sz="2000" dirty="0">
                <a:latin typeface="Calibri" panose="020F0502020204030204" pitchFamily="34" charset="0"/>
              </a:rPr>
              <a:t> Accompagner la montée en compétence des entraineurs bénévoles, des ADF, des élus/PDF</a:t>
            </a:r>
          </a:p>
          <a:p>
            <a:pPr eaLnBrk="1" hangingPunct="1">
              <a:buFontTx/>
              <a:buChar char="-"/>
            </a:pPr>
            <a:r>
              <a:rPr lang="fr-FR" altLang="fr-FR" sz="2000" dirty="0">
                <a:latin typeface="Calibri" panose="020F0502020204030204" pitchFamily="34" charset="0"/>
              </a:rPr>
              <a:t> Développer la gouvernance féminine</a:t>
            </a:r>
          </a:p>
          <a:p>
            <a:pPr eaLnBrk="1" hangingPunct="1">
              <a:buFontTx/>
              <a:buChar char="-"/>
            </a:pPr>
            <a:r>
              <a:rPr lang="fr-FR" altLang="fr-FR" sz="2000" dirty="0">
                <a:latin typeface="Calibri" panose="020F0502020204030204" pitchFamily="34" charset="0"/>
              </a:rPr>
              <a:t> Conduire la mise en œuvre des gants de couleur, la labellisation, les stages de détection et de perfectionnement</a:t>
            </a:r>
          </a:p>
          <a:p>
            <a:pPr eaLnBrk="1" hangingPunct="1">
              <a:buFontTx/>
              <a:buChar char="-"/>
            </a:pPr>
            <a:r>
              <a:rPr lang="fr-FR" altLang="fr-FR" sz="2000" dirty="0">
                <a:latin typeface="Calibri" panose="020F0502020204030204" pitchFamily="34" charset="0"/>
              </a:rPr>
              <a:t> Accompagner la mise en œuvre du développement des pratiques et de la diversification des publics </a:t>
            </a:r>
          </a:p>
          <a:p>
            <a:pPr eaLnBrk="1" hangingPunct="1">
              <a:buFontTx/>
              <a:buNone/>
            </a:pPr>
            <a:r>
              <a:rPr lang="fr-FR" altLang="fr-FR" sz="2000" b="1" dirty="0">
                <a:solidFill>
                  <a:srgbClr val="FF0000"/>
                </a:solidFill>
                <a:latin typeface="Calibri" panose="020F0502020204030204" pitchFamily="34" charset="0"/>
              </a:rPr>
              <a:t>Les actions prioritaires : </a:t>
            </a:r>
          </a:p>
          <a:p>
            <a:r>
              <a:rPr lang="fr-FR" altLang="fr-FR" sz="2000" dirty="0">
                <a:solidFill>
                  <a:srgbClr val="FF0000"/>
                </a:solidFill>
                <a:latin typeface="Calibri" panose="020F0502020204030204" pitchFamily="34" charset="0"/>
              </a:rPr>
              <a:t> Animation du réseau des dirigeants/élus</a:t>
            </a:r>
          </a:p>
          <a:p>
            <a:pPr eaLnBrk="1" hangingPunct="1"/>
            <a:r>
              <a:rPr lang="fr-FR" altLang="fr-FR" sz="2000" dirty="0">
                <a:solidFill>
                  <a:srgbClr val="FF0000"/>
                </a:solidFill>
                <a:latin typeface="Calibri" panose="020F0502020204030204" pitchFamily="34" charset="0"/>
              </a:rPr>
              <a:t> Animation du réseau des « agents de développement fédéraux» </a:t>
            </a:r>
          </a:p>
          <a:p>
            <a:pPr eaLnBrk="1" hangingPunct="1"/>
            <a:r>
              <a:rPr lang="fr-FR" altLang="fr-FR" sz="2000" dirty="0">
                <a:solidFill>
                  <a:srgbClr val="FF0000"/>
                </a:solidFill>
                <a:latin typeface="Calibri" panose="020F0502020204030204" pitchFamily="34" charset="0"/>
              </a:rPr>
              <a:t> Relations avec les CR/CD/Clubs</a:t>
            </a:r>
          </a:p>
        </p:txBody>
      </p:sp>
    </p:spTree>
    <p:extLst>
      <p:ext uri="{BB962C8B-B14F-4D97-AF65-F5344CB8AC3E}">
        <p14:creationId xmlns:p14="http://schemas.microsoft.com/office/powerpoint/2010/main" val="106748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TotalTime>
  <Words>866</Words>
  <Application>Microsoft Office PowerPoint</Application>
  <PresentationFormat>Personnalisé</PresentationFormat>
  <Paragraphs>123</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Tahoma</vt:lpstr>
      <vt:lpstr>Verdana</vt:lpstr>
      <vt:lpstr>Office Theme</vt:lpstr>
      <vt:lpstr>Présentation PowerPoint</vt:lpstr>
      <vt:lpstr>Présentation PowerPoint</vt:lpstr>
      <vt:lpstr>Les missions des conseillers techniques sportifs</vt:lpstr>
      <vt:lpstr> La DTN :   Des cadres d’état sous l’autorité hiérarchique MSJO placés  auprès du Président de la  FF BOXE. </vt:lpstr>
      <vt:lpstr> La DTN : ROLES ET MISSIONS A LA FFBOXE </vt:lpstr>
      <vt:lpstr> La DTN : ROLES ET MISSIONS </vt:lpstr>
      <vt:lpstr> La DTN : ROLES ET MISSIONS </vt:lpstr>
      <vt:lpstr> La DTN : ROLES ET MISSIONS </vt:lpstr>
      <vt:lpstr> La DTN : ROLES ET MISSIONS </vt:lpstr>
      <vt:lpstr> La DTN : ROLES ET MISSIONS </vt:lpstr>
      <vt:lpstr>La DTN : RELATIONS FONCTIONNELLES (au sein de la fédération)  </vt:lpstr>
      <vt:lpstr>REGIONS/DEPARTEMENTS-CD/DROM-COM</vt:lpstr>
      <vt:lpstr>DROM-COM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2024</dc:title>
  <dc:creator>elisabethalonso</dc:creator>
  <cp:lastModifiedBy>GERARD SANTORO</cp:lastModifiedBy>
  <cp:revision>10</cp:revision>
  <dcterms:created xsi:type="dcterms:W3CDTF">2023-03-17T08:24:40Z</dcterms:created>
  <dcterms:modified xsi:type="dcterms:W3CDTF">2023-12-19T11:21:45Z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2023-03-09T00:00:00Z</vt:filetime>
  </property>
  <property fmtid="{D5CDD505-2E9C-101B-9397-08002B2CF9AE}" pid="3" name="Creator">
    <vt:lpwstr>PowerPoint</vt:lpwstr>
  </property>
  <property fmtid="{D5CDD505-2E9C-101B-9397-08002B2CF9AE}" pid="4" name="LastSaved">
    <vt:filetime>2023-03-17T00:00:00Z</vt:filetime>
  </property>
  <property fmtid="{D5CDD505-2E9C-101B-9397-08002B2CF9AE}" pid="5" name="Producer">
    <vt:lpwstr>macOS Version 10.15.7 (assemblage 19H1519) Quartz PDFContext</vt:lpwstr>
  </property>
</Properties>
</file>